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6" r:id="rId3"/>
    <p:sldId id="347" r:id="rId4"/>
    <p:sldId id="334" r:id="rId5"/>
    <p:sldId id="341" r:id="rId6"/>
    <p:sldId id="335" r:id="rId7"/>
    <p:sldId id="346" r:id="rId8"/>
    <p:sldId id="332" r:id="rId9"/>
    <p:sldId id="331" r:id="rId10"/>
    <p:sldId id="350" r:id="rId11"/>
    <p:sldId id="328" r:id="rId12"/>
    <p:sldId id="349" r:id="rId13"/>
    <p:sldId id="303" r:id="rId14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24" autoAdjust="0"/>
    <p:restoredTop sz="91543" autoAdjust="0"/>
  </p:normalViewPr>
  <p:slideViewPr>
    <p:cSldViewPr>
      <p:cViewPr>
        <p:scale>
          <a:sx n="100" d="100"/>
          <a:sy n="100" d="100"/>
        </p:scale>
        <p:origin x="-876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A6A0B-54EB-4F5A-8286-E5B4404A2C89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12E0799-6BC8-4AD9-8E28-3BEC72F615EA}">
      <dgm:prSet phldrT="[Szöveg]" custT="1"/>
      <dgm:spPr/>
      <dgm:t>
        <a:bodyPr/>
        <a:lstStyle/>
        <a:p>
          <a:r>
            <a:rPr lang="hu-HU" sz="1800" b="0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www.kormany.hu  </a:t>
          </a:r>
          <a:endParaRPr lang="hu-HU" sz="1800" b="0" dirty="0">
            <a:solidFill>
              <a:schemeClr val="accent6">
                <a:lumMod val="50000"/>
              </a:schemeClr>
            </a:solidFill>
            <a:latin typeface="Cambria" panose="02040503050406030204" pitchFamily="18" charset="0"/>
          </a:endParaRPr>
        </a:p>
      </dgm:t>
    </dgm:pt>
    <dgm:pt modelId="{E34764E1-F0A0-4EE7-B4E4-6817DBC21D56}" type="sibTrans" cxnId="{7FA4616D-00DA-4AAD-A9FC-9E083935DCDC}">
      <dgm:prSet/>
      <dgm:spPr/>
      <dgm:t>
        <a:bodyPr/>
        <a:lstStyle/>
        <a:p>
          <a:endParaRPr lang="hu-HU"/>
        </a:p>
      </dgm:t>
    </dgm:pt>
    <dgm:pt modelId="{0E9918F7-1DB1-4C20-A699-C3C0FD445B7C}" type="parTrans" cxnId="{7FA4616D-00DA-4AAD-A9FC-9E083935DCDC}">
      <dgm:prSet/>
      <dgm:spPr/>
      <dgm:t>
        <a:bodyPr/>
        <a:lstStyle/>
        <a:p>
          <a:endParaRPr lang="hu-HU"/>
        </a:p>
      </dgm:t>
    </dgm:pt>
    <dgm:pt modelId="{64FC6463-9856-4601-A970-1446D494B3A6}">
      <dgm:prSet phldrT="[Szöveg]" custT="1"/>
      <dgm:spPr/>
      <dgm:t>
        <a:bodyPr/>
        <a:lstStyle/>
        <a:p>
          <a:r>
            <a:rPr lang="hu-HU" sz="1800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www.palyazat.gov.hu</a:t>
          </a:r>
          <a:r>
            <a:rPr lang="hu-HU" sz="1800" dirty="0" smtClean="0">
              <a:latin typeface="Cambria" panose="02040503050406030204" pitchFamily="18" charset="0"/>
            </a:rPr>
            <a:t>  </a:t>
          </a:r>
          <a:endParaRPr lang="hu-HU" sz="1800" dirty="0">
            <a:latin typeface="Cambria" panose="02040503050406030204" pitchFamily="18" charset="0"/>
          </a:endParaRPr>
        </a:p>
      </dgm:t>
    </dgm:pt>
    <dgm:pt modelId="{F9807249-E117-44B8-84B5-0D9F6A37A1BD}" type="sibTrans" cxnId="{1AFD9533-308E-4BB8-B0C5-CE533A59F27B}">
      <dgm:prSet/>
      <dgm:spPr/>
      <dgm:t>
        <a:bodyPr/>
        <a:lstStyle/>
        <a:p>
          <a:endParaRPr lang="hu-HU"/>
        </a:p>
      </dgm:t>
    </dgm:pt>
    <dgm:pt modelId="{B8B165FA-BBDE-4077-AD2D-0EE226BA54BF}" type="parTrans" cxnId="{1AFD9533-308E-4BB8-B0C5-CE533A59F27B}">
      <dgm:prSet/>
      <dgm:spPr/>
      <dgm:t>
        <a:bodyPr/>
        <a:lstStyle/>
        <a:p>
          <a:endParaRPr lang="hu-HU"/>
        </a:p>
      </dgm:t>
    </dgm:pt>
    <dgm:pt modelId="{D44DFECD-9FC6-4C3D-A042-B40AA80A983F}" type="pres">
      <dgm:prSet presAssocID="{440A6A0B-54EB-4F5A-8286-E5B4404A2C8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84032506-8CE5-4807-BFD1-42257F7BBA7E}" type="pres">
      <dgm:prSet presAssocID="{64FC6463-9856-4601-A970-1446D494B3A6}" presName="Accent1" presStyleCnt="0"/>
      <dgm:spPr/>
    </dgm:pt>
    <dgm:pt modelId="{72EA5842-1F38-4183-B56E-0214166748B5}" type="pres">
      <dgm:prSet presAssocID="{64FC6463-9856-4601-A970-1446D494B3A6}" presName="Accent" presStyleLbl="node1" presStyleIdx="0" presStyleCnt="2" custLinFactNeighborX="26976" custLinFactNeighborY="-219"/>
      <dgm:spPr/>
    </dgm:pt>
    <dgm:pt modelId="{BEE33738-10AF-4E7F-8E5F-7614834FF675}" type="pres">
      <dgm:prSet presAssocID="{64FC6463-9856-4601-A970-1446D494B3A6}" presName="Parent1" presStyleLbl="revTx" presStyleIdx="0" presStyleCnt="2" custScaleX="131385" custLinFactNeighborX="40725" custLinFactNeighborY="603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54DA548-047A-4B7A-B107-E779AD0C465B}" type="pres">
      <dgm:prSet presAssocID="{212E0799-6BC8-4AD9-8E28-3BEC72F615EA}" presName="Accent2" presStyleCnt="0"/>
      <dgm:spPr/>
    </dgm:pt>
    <dgm:pt modelId="{B8298679-449D-4269-8C81-99DA76DCFC88}" type="pres">
      <dgm:prSet presAssocID="{212E0799-6BC8-4AD9-8E28-3BEC72F615EA}" presName="Accent" presStyleLbl="node1" presStyleIdx="1" presStyleCnt="2" custLinFactNeighborX="28487" custLinFactNeighborY="-883"/>
      <dgm:spPr/>
    </dgm:pt>
    <dgm:pt modelId="{15594D27-4986-48B6-9933-E3904F863E7B}" type="pres">
      <dgm:prSet presAssocID="{212E0799-6BC8-4AD9-8E28-3BEC72F615EA}" presName="Parent2" presStyleLbl="revTx" presStyleIdx="1" presStyleCnt="2" custScaleX="133248" custLinFactNeighborX="42435" custLinFactNeighborY="-475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FA4616D-00DA-4AAD-A9FC-9E083935DCDC}" srcId="{440A6A0B-54EB-4F5A-8286-E5B4404A2C89}" destId="{212E0799-6BC8-4AD9-8E28-3BEC72F615EA}" srcOrd="1" destOrd="0" parTransId="{0E9918F7-1DB1-4C20-A699-C3C0FD445B7C}" sibTransId="{E34764E1-F0A0-4EE7-B4E4-6817DBC21D56}"/>
    <dgm:cxn modelId="{1AFD9533-308E-4BB8-B0C5-CE533A59F27B}" srcId="{440A6A0B-54EB-4F5A-8286-E5B4404A2C89}" destId="{64FC6463-9856-4601-A970-1446D494B3A6}" srcOrd="0" destOrd="0" parTransId="{B8B165FA-BBDE-4077-AD2D-0EE226BA54BF}" sibTransId="{F9807249-E117-44B8-84B5-0D9F6A37A1BD}"/>
    <dgm:cxn modelId="{32ABB790-34A7-4030-825C-0783A1D69582}" type="presOf" srcId="{212E0799-6BC8-4AD9-8E28-3BEC72F615EA}" destId="{15594D27-4986-48B6-9933-E3904F863E7B}" srcOrd="0" destOrd="0" presId="urn:microsoft.com/office/officeart/2009/layout/CircleArrowProcess"/>
    <dgm:cxn modelId="{BEEEFA0A-8CDF-4FAF-AE60-93925CDF27A8}" type="presOf" srcId="{64FC6463-9856-4601-A970-1446D494B3A6}" destId="{BEE33738-10AF-4E7F-8E5F-7614834FF675}" srcOrd="0" destOrd="0" presId="urn:microsoft.com/office/officeart/2009/layout/CircleArrowProcess"/>
    <dgm:cxn modelId="{169695EC-EAF4-4C17-A6C7-A67338B30218}" type="presOf" srcId="{440A6A0B-54EB-4F5A-8286-E5B4404A2C89}" destId="{D44DFECD-9FC6-4C3D-A042-B40AA80A983F}" srcOrd="0" destOrd="0" presId="urn:microsoft.com/office/officeart/2009/layout/CircleArrowProcess"/>
    <dgm:cxn modelId="{66110561-1ABD-46D0-9F11-6A6EBE9074B3}" type="presParOf" srcId="{D44DFECD-9FC6-4C3D-A042-B40AA80A983F}" destId="{84032506-8CE5-4807-BFD1-42257F7BBA7E}" srcOrd="0" destOrd="0" presId="urn:microsoft.com/office/officeart/2009/layout/CircleArrowProcess"/>
    <dgm:cxn modelId="{B9D66464-1541-4994-B044-0A61395D5D14}" type="presParOf" srcId="{84032506-8CE5-4807-BFD1-42257F7BBA7E}" destId="{72EA5842-1F38-4183-B56E-0214166748B5}" srcOrd="0" destOrd="0" presId="urn:microsoft.com/office/officeart/2009/layout/CircleArrowProcess"/>
    <dgm:cxn modelId="{8693AF5C-EA4F-4BF5-ADBD-40E6F4B0B0FC}" type="presParOf" srcId="{D44DFECD-9FC6-4C3D-A042-B40AA80A983F}" destId="{BEE33738-10AF-4E7F-8E5F-7614834FF675}" srcOrd="1" destOrd="0" presId="urn:microsoft.com/office/officeart/2009/layout/CircleArrowProcess"/>
    <dgm:cxn modelId="{F8217B21-8757-4F1F-98B5-819B6642646E}" type="presParOf" srcId="{D44DFECD-9FC6-4C3D-A042-B40AA80A983F}" destId="{154DA548-047A-4B7A-B107-E779AD0C465B}" srcOrd="2" destOrd="0" presId="urn:microsoft.com/office/officeart/2009/layout/CircleArrowProcess"/>
    <dgm:cxn modelId="{FF4EF9FC-FC69-475F-9F59-54E5CEF4FDCC}" type="presParOf" srcId="{154DA548-047A-4B7A-B107-E779AD0C465B}" destId="{B8298679-449D-4269-8C81-99DA76DCFC88}" srcOrd="0" destOrd="0" presId="urn:microsoft.com/office/officeart/2009/layout/CircleArrowProcess"/>
    <dgm:cxn modelId="{AAE67725-0455-4042-A59E-429F2925F69A}" type="presParOf" srcId="{D44DFECD-9FC6-4C3D-A042-B40AA80A983F}" destId="{15594D27-4986-48B6-9933-E3904F863E7B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C0596-02C0-4E1A-A413-45594F840552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6B59C-CA1C-45F5-92E2-5876179C58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3723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44AE2-4D42-4A67-ACBC-82773D8A0392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3C95A-4292-4308-98EA-BBFC20F1D6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309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895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401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3197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389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107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725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8244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030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2138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979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137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2CD95-FEBC-46B7-A942-D89E24AEFBC8}" type="datetimeFigureOut">
              <a:rPr lang="hu-HU" smtClean="0"/>
              <a:t>2019.02.07.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658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4572000" y="1412776"/>
            <a:ext cx="43924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chemeClr val="bg1"/>
                </a:solidFill>
              </a:rPr>
              <a:t>A </a:t>
            </a:r>
            <a:r>
              <a:rPr lang="hu-HU" sz="3200" b="1" dirty="0">
                <a:solidFill>
                  <a:schemeClr val="bg1"/>
                </a:solidFill>
              </a:rPr>
              <a:t>Vidékfejlesztési Program </a:t>
            </a:r>
            <a:r>
              <a:rPr lang="hu-HU" sz="3200" b="1" dirty="0" smtClean="0">
                <a:solidFill>
                  <a:schemeClr val="bg1"/>
                </a:solidFill>
              </a:rPr>
              <a:t>aktualitásai</a:t>
            </a:r>
            <a:endParaRPr lang="hu-HU" sz="3100" dirty="0" smtClean="0">
              <a:solidFill>
                <a:schemeClr val="bg1"/>
              </a:solidFill>
            </a:endParaRPr>
          </a:p>
          <a:p>
            <a:endParaRPr lang="hu-HU" sz="3100" dirty="0" smtClean="0">
              <a:solidFill>
                <a:schemeClr val="bg1"/>
              </a:solidFill>
            </a:endParaRPr>
          </a:p>
          <a:p>
            <a:r>
              <a:rPr lang="hu-HU" sz="3100" dirty="0" smtClean="0">
                <a:solidFill>
                  <a:schemeClr val="bg1"/>
                </a:solidFill>
              </a:rPr>
              <a:t>Agrárminisztérium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Vidékfejlesztésért Felelős Államtitkárság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Kis Miklós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Vidékfejlesztésért felelős államtitkár </a:t>
            </a:r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 smtClean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 smtClean="0">
              <a:solidFill>
                <a:schemeClr val="bg1"/>
              </a:solidFill>
            </a:endParaRPr>
          </a:p>
          <a:p>
            <a:endParaRPr lang="hu-HU" dirty="0" smtClean="0">
              <a:solidFill>
                <a:schemeClr val="bg1"/>
              </a:solidFill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4571974" y="5157192"/>
            <a:ext cx="42484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Hódmezővásárhelyi Gazdanapi Fórum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Hódmezővásárhely, 2019. február 9.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74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hu-HU" sz="3400" dirty="0">
                <a:solidFill>
                  <a:schemeClr val="bg1"/>
                </a:solidFill>
              </a:rPr>
              <a:t>A LEADER helyi fejlesztések megvalósítása</a:t>
            </a:r>
            <a:r>
              <a:rPr lang="hu-HU" altLang="hu-HU" sz="3400" dirty="0">
                <a:solidFill>
                  <a:schemeClr val="bg1"/>
                </a:solidFill>
              </a:rPr>
              <a:t/>
            </a:r>
            <a:br>
              <a:rPr lang="hu-HU" altLang="hu-HU" sz="3400" dirty="0">
                <a:solidFill>
                  <a:schemeClr val="bg1"/>
                </a:solidFill>
              </a:rPr>
            </a:br>
            <a:endParaRPr lang="hu-HU" sz="34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340768"/>
            <a:ext cx="8428419" cy="4824536"/>
          </a:xfrm>
        </p:spPr>
        <p:txBody>
          <a:bodyPr>
            <a:noAutofit/>
          </a:bodyPr>
          <a:lstStyle/>
          <a:p>
            <a:r>
              <a:rPr lang="hu-HU" sz="1700" dirty="0" smtClean="0"/>
              <a:t>Országosan: </a:t>
            </a:r>
            <a:r>
              <a:rPr lang="hu-HU" sz="1700" b="1" dirty="0" smtClean="0"/>
              <a:t>103 db HACS, összesen 622 db felhívás</a:t>
            </a:r>
            <a:r>
              <a:rPr lang="hu-HU" sz="1700" dirty="0" smtClean="0"/>
              <a:t>.</a:t>
            </a:r>
          </a:p>
          <a:p>
            <a:r>
              <a:rPr lang="hu-HU" sz="1700" b="1" dirty="0"/>
              <a:t>Kedvezményezettek </a:t>
            </a:r>
            <a:r>
              <a:rPr lang="hu-HU" sz="1700" b="1" dirty="0" smtClean="0"/>
              <a:t>köre: </a:t>
            </a:r>
            <a:r>
              <a:rPr lang="hu-HU" sz="1700" dirty="0" smtClean="0"/>
              <a:t>a </a:t>
            </a:r>
            <a:r>
              <a:rPr lang="hu-HU" sz="1700" dirty="0"/>
              <a:t>HACS által a </a:t>
            </a:r>
            <a:r>
              <a:rPr lang="hu-HU" sz="1700" dirty="0" err="1"/>
              <a:t>HFS-ben</a:t>
            </a:r>
            <a:r>
              <a:rPr lang="hu-HU" sz="1700" dirty="0"/>
              <a:t> meghatározott, vidéki térségben:</a:t>
            </a:r>
          </a:p>
          <a:p>
            <a:pPr marL="457200" lvl="1" indent="0">
              <a:buNone/>
            </a:pPr>
            <a:r>
              <a:rPr lang="hu-HU" sz="1700" dirty="0" smtClean="0"/>
              <a:t>	- székhellyel</a:t>
            </a:r>
            <a:r>
              <a:rPr lang="hu-HU" sz="1700" dirty="0"/>
              <a:t>, telephellyel rendelkező mikro-vállalkozások;</a:t>
            </a:r>
          </a:p>
          <a:p>
            <a:pPr marL="457200" lvl="1" indent="0">
              <a:buNone/>
            </a:pPr>
            <a:r>
              <a:rPr lang="hu-HU" sz="1700" dirty="0" smtClean="0"/>
              <a:t>	- </a:t>
            </a:r>
            <a:r>
              <a:rPr lang="hu-HU" sz="1700" dirty="0"/>
              <a:t>lakóhellyel rendelkező magánszemélyek;</a:t>
            </a:r>
          </a:p>
          <a:p>
            <a:pPr marL="457200" lvl="1" indent="0">
              <a:buNone/>
            </a:pPr>
            <a:r>
              <a:rPr lang="hu-HU" sz="1700" dirty="0" smtClean="0"/>
              <a:t>	- </a:t>
            </a:r>
            <a:r>
              <a:rPr lang="hu-HU" sz="1700" dirty="0"/>
              <a:t>található</a:t>
            </a:r>
            <a:r>
              <a:rPr lang="hu-HU" sz="1700" b="1" dirty="0"/>
              <a:t> </a:t>
            </a:r>
            <a:r>
              <a:rPr lang="hu-HU" sz="1700" dirty="0"/>
              <a:t>önkormányzatok és civil szervezetek.</a:t>
            </a:r>
            <a:endParaRPr lang="hu-HU" sz="1700" b="1" u="sng" dirty="0"/>
          </a:p>
          <a:p>
            <a:pPr algn="just"/>
            <a:r>
              <a:rPr lang="hu-HU" sz="1700" b="1" dirty="0"/>
              <a:t>Támogatott tevékenységek </a:t>
            </a:r>
            <a:r>
              <a:rPr lang="hu-HU" sz="1700" b="1" dirty="0" smtClean="0"/>
              <a:t>köre: </a:t>
            </a:r>
            <a:r>
              <a:rPr lang="hu-HU" sz="1700" dirty="0" smtClean="0"/>
              <a:t>a </a:t>
            </a:r>
            <a:r>
              <a:rPr lang="hu-HU" sz="1700" dirty="0"/>
              <a:t>HACS által meghatározott </a:t>
            </a:r>
            <a:r>
              <a:rPr lang="hu-HU" sz="1700" dirty="0" smtClean="0"/>
              <a:t>tevékenységek.</a:t>
            </a:r>
            <a:endParaRPr lang="hu-HU" sz="1700" dirty="0"/>
          </a:p>
          <a:p>
            <a:pPr marL="285750" indent="-285750"/>
            <a:r>
              <a:rPr lang="hu-HU" sz="1700" b="1" u="sng" dirty="0"/>
              <a:t>Csongrád megyében </a:t>
            </a:r>
            <a:r>
              <a:rPr lang="hu-HU" sz="1700" b="1" dirty="0"/>
              <a:t>5 db LEADER </a:t>
            </a:r>
            <a:r>
              <a:rPr lang="hu-HU" sz="1700" b="1" dirty="0" smtClean="0"/>
              <a:t>HACS</a:t>
            </a:r>
            <a:r>
              <a:rPr lang="hu-HU" sz="1700" dirty="0" smtClean="0"/>
              <a:t>, </a:t>
            </a:r>
            <a:r>
              <a:rPr lang="hu-HU" sz="1700" b="1" dirty="0" smtClean="0"/>
              <a:t>33</a:t>
            </a:r>
            <a:r>
              <a:rPr lang="hu-HU" sz="1700" dirty="0" smtClean="0"/>
              <a:t> </a:t>
            </a:r>
            <a:r>
              <a:rPr lang="hu-HU" sz="1700" b="1" dirty="0"/>
              <a:t>db helyi </a:t>
            </a:r>
            <a:r>
              <a:rPr lang="hu-HU" sz="1700" b="1" dirty="0" smtClean="0"/>
              <a:t>felhívás</a:t>
            </a:r>
            <a:r>
              <a:rPr lang="hu-HU" sz="1700" dirty="0" smtClean="0"/>
              <a:t>. Ebből </a:t>
            </a:r>
            <a:r>
              <a:rPr lang="hu-HU" sz="1700" dirty="0"/>
              <a:t>jelenleg nyitva: </a:t>
            </a:r>
            <a:r>
              <a:rPr lang="hu-HU" sz="1700" b="1" dirty="0"/>
              <a:t>12 </a:t>
            </a:r>
            <a:r>
              <a:rPr lang="hu-HU" sz="1700" b="1" dirty="0" smtClean="0"/>
              <a:t>db </a:t>
            </a:r>
            <a:r>
              <a:rPr lang="hu-HU" sz="1700" dirty="0" smtClean="0"/>
              <a:t>Keretösszeg: </a:t>
            </a:r>
            <a:r>
              <a:rPr lang="hu-HU" sz="1700" b="1" dirty="0" smtClean="0"/>
              <a:t>1,39</a:t>
            </a:r>
            <a:r>
              <a:rPr lang="hu-HU" sz="1700" dirty="0" smtClean="0"/>
              <a:t> </a:t>
            </a:r>
            <a:r>
              <a:rPr lang="hu-HU" sz="1700" b="1" dirty="0"/>
              <a:t>milliárd </a:t>
            </a:r>
            <a:r>
              <a:rPr lang="hu-HU" sz="1700" b="1" dirty="0" smtClean="0"/>
              <a:t>forint. </a:t>
            </a:r>
            <a:r>
              <a:rPr lang="hu-HU" sz="1700" dirty="0" smtClean="0"/>
              <a:t>Eddig </a:t>
            </a:r>
            <a:r>
              <a:rPr lang="hu-HU" sz="1700" dirty="0"/>
              <a:t>igényelt </a:t>
            </a:r>
            <a:r>
              <a:rPr lang="hu-HU" sz="1700" dirty="0" smtClean="0"/>
              <a:t>támogatás: </a:t>
            </a:r>
            <a:r>
              <a:rPr lang="hu-HU" sz="1700" b="1" dirty="0"/>
              <a:t>1,5 milliárd forint</a:t>
            </a:r>
            <a:r>
              <a:rPr lang="hu-HU" sz="1700" b="1" dirty="0" smtClean="0"/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lang="hu-HU" sz="1700" b="1" dirty="0" smtClean="0"/>
          </a:p>
          <a:p>
            <a:pPr marL="0" lvl="0" indent="0">
              <a:spcBef>
                <a:spcPts val="0"/>
              </a:spcBef>
              <a:buNone/>
            </a:pPr>
            <a:r>
              <a:rPr lang="hu-HU" sz="1700" b="1" u="sng" dirty="0" smtClean="0"/>
              <a:t>Hódmezővásárhely környékén: </a:t>
            </a:r>
            <a:r>
              <a:rPr lang="hu-HU" altLang="hu-HU" sz="1700" i="1" dirty="0"/>
              <a:t>Tisza és Maros </a:t>
            </a:r>
            <a:r>
              <a:rPr lang="hu-HU" sz="1700" i="1" dirty="0"/>
              <a:t>Vidéke Jövőjéért </a:t>
            </a:r>
            <a:r>
              <a:rPr lang="hu-HU" sz="1700" i="1" dirty="0" smtClean="0"/>
              <a:t>Egyesület </a:t>
            </a:r>
            <a:r>
              <a:rPr lang="hu-HU" sz="1700" dirty="0" smtClean="0"/>
              <a:t>(keret: 261 millió Ft). </a:t>
            </a:r>
            <a:r>
              <a:rPr lang="hu-HU" sz="1700" b="1" dirty="0" smtClean="0"/>
              <a:t>8 db meghirdetett felhívás 437 millió </a:t>
            </a:r>
            <a:r>
              <a:rPr lang="hu-HU" sz="1700" b="1" dirty="0"/>
              <a:t>Ft-os </a:t>
            </a:r>
            <a:r>
              <a:rPr lang="hu-HU" sz="1700" b="1" dirty="0" smtClean="0"/>
              <a:t>igény.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hu-HU" sz="1700" dirty="0" smtClean="0"/>
              <a:t>Felhívások </a:t>
            </a:r>
            <a:r>
              <a:rPr lang="hu-HU" sz="1700" dirty="0"/>
              <a:t>témái:</a:t>
            </a:r>
          </a:p>
          <a:p>
            <a:pPr>
              <a:spcBef>
                <a:spcPts val="0"/>
              </a:spcBef>
            </a:pPr>
            <a:r>
              <a:rPr lang="hu-HU" sz="1700" dirty="0"/>
              <a:t>helyi vállalkozók, szolgáltatók és termelők fejlesztése, piacra </a:t>
            </a:r>
            <a:r>
              <a:rPr lang="hu-HU" sz="1700" dirty="0" smtClean="0"/>
              <a:t>jutásuk </a:t>
            </a:r>
            <a:r>
              <a:rPr lang="hu-HU" sz="1700" dirty="0"/>
              <a:t>elősegítése;</a:t>
            </a:r>
          </a:p>
          <a:p>
            <a:pPr>
              <a:spcBef>
                <a:spcPts val="0"/>
              </a:spcBef>
            </a:pPr>
            <a:r>
              <a:rPr lang="hu-HU" sz="1700" dirty="0"/>
              <a:t>szabadidő eltöltését segítő fejlesztések;</a:t>
            </a:r>
          </a:p>
          <a:p>
            <a:pPr>
              <a:spcBef>
                <a:spcPts val="0"/>
              </a:spcBef>
            </a:pPr>
            <a:r>
              <a:rPr lang="hu-HU" sz="1700" dirty="0"/>
              <a:t>tematikus rendezvények szervezése;</a:t>
            </a:r>
          </a:p>
          <a:p>
            <a:pPr>
              <a:spcBef>
                <a:spcPts val="0"/>
              </a:spcBef>
            </a:pPr>
            <a:r>
              <a:rPr lang="hu-HU" sz="1700" dirty="0"/>
              <a:t>turizmushoz kapcsolódó fejlesztések.</a:t>
            </a:r>
          </a:p>
          <a:p>
            <a:pPr marL="0" lvl="0" indent="0">
              <a:spcBef>
                <a:spcPts val="0"/>
              </a:spcBef>
              <a:buNone/>
            </a:pPr>
            <a:endParaRPr lang="hu-HU" altLang="hu-HU" sz="1700" dirty="0"/>
          </a:p>
          <a:p>
            <a:pPr marL="0" indent="0">
              <a:buNone/>
            </a:pPr>
            <a:endParaRPr lang="hu-HU" sz="1700" b="1" dirty="0"/>
          </a:p>
          <a:p>
            <a:endParaRPr lang="hu-HU" sz="1700" dirty="0" smtClean="0"/>
          </a:p>
          <a:p>
            <a:endParaRPr lang="hu-HU" sz="1700" dirty="0"/>
          </a:p>
        </p:txBody>
      </p:sp>
      <p:sp>
        <p:nvSpPr>
          <p:cNvPr id="5" name="Ellipszis 4"/>
          <p:cNvSpPr/>
          <p:nvPr/>
        </p:nvSpPr>
        <p:spPr>
          <a:xfrm>
            <a:off x="6660232" y="692696"/>
            <a:ext cx="2019707" cy="101927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hu-HU" b="1" dirty="0" smtClean="0">
                <a:solidFill>
                  <a:srgbClr val="002060"/>
                </a:solidFill>
                <a:ea typeface="MS Mincho"/>
                <a:cs typeface="Times New Roman"/>
              </a:rPr>
              <a:t>Keretösszeg: 41 Mrd Ft</a:t>
            </a:r>
            <a:endParaRPr lang="hu-HU" b="1" dirty="0">
              <a:solidFill>
                <a:srgbClr val="002060"/>
              </a:solidFill>
              <a:ea typeface="MS Mincho"/>
              <a:cs typeface="Times New Roman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5220072" y="4365104"/>
            <a:ext cx="3209478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Mind lezárult, döntések tavasszal!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135516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>
                <a:solidFill>
                  <a:prstClr val="white"/>
                </a:solidFill>
              </a:rPr>
              <a:t>A Vidékfejlesztési Program keretében jelenleg is pályázható fontosabb felhívások </a:t>
            </a:r>
          </a:p>
        </p:txBody>
      </p:sp>
      <p:sp>
        <p:nvSpPr>
          <p:cNvPr id="4" name="Téglalap 3"/>
          <p:cNvSpPr/>
          <p:nvPr/>
        </p:nvSpPr>
        <p:spPr>
          <a:xfrm>
            <a:off x="251520" y="1124744"/>
            <a:ext cx="8676456" cy="563231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LEADER – Helyi fejlesztési stratégiák megvalósítása - </a:t>
            </a:r>
            <a:r>
              <a:rPr lang="hu-HU" b="1" dirty="0" smtClean="0"/>
              <a:t>47,67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Egyedi szennyvízkezelés – </a:t>
            </a:r>
            <a:r>
              <a:rPr lang="hu-HU" b="1" dirty="0" smtClean="0"/>
              <a:t>12,04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Mezőgazdasági </a:t>
            </a:r>
            <a:r>
              <a:rPr lang="hu-HU" dirty="0"/>
              <a:t>vízgazdálkodási ágazat </a:t>
            </a:r>
            <a:r>
              <a:rPr lang="hu-HU" dirty="0" smtClean="0"/>
              <a:t>fejlesztése - </a:t>
            </a:r>
            <a:r>
              <a:rPr lang="hu-HU" b="1" dirty="0" smtClean="0"/>
              <a:t>49,57 Mrd Ft</a:t>
            </a:r>
            <a:endParaRPr lang="hu-H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Erdősítés </a:t>
            </a:r>
            <a:r>
              <a:rPr lang="hu-HU" dirty="0" smtClean="0"/>
              <a:t>támogatása – </a:t>
            </a:r>
            <a:r>
              <a:rPr lang="hu-HU" b="1" dirty="0" smtClean="0"/>
              <a:t>38,84 Mrd Ft</a:t>
            </a:r>
            <a:endParaRPr lang="hu-H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Vízvédelmi célú nem termelő beruházások: </a:t>
            </a:r>
          </a:p>
          <a:p>
            <a:r>
              <a:rPr lang="hu-HU" dirty="0" smtClean="0"/>
              <a:t>      létesítmények kialakítása, fejlesztése – </a:t>
            </a:r>
            <a:r>
              <a:rPr lang="hu-HU" b="1" dirty="0" smtClean="0"/>
              <a:t>1,38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Erdő-környezetvédelmi kifizetések – </a:t>
            </a:r>
            <a:r>
              <a:rPr lang="hu-HU" b="1" dirty="0" smtClean="0"/>
              <a:t>7,10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Az erdei ökoszisztémák ellenálló képességének és környezeti értékének növelését célzó </a:t>
            </a:r>
            <a:r>
              <a:rPr lang="hu-HU" dirty="0" smtClean="0"/>
              <a:t>beruházások – </a:t>
            </a:r>
            <a:r>
              <a:rPr lang="hu-HU" b="1" dirty="0" smtClean="0"/>
              <a:t>4,70 Mrd Ft</a:t>
            </a:r>
            <a:endParaRPr lang="hu-H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Az </a:t>
            </a:r>
            <a:r>
              <a:rPr lang="hu-HU" dirty="0"/>
              <a:t>erdőgazdálkodási potenciálban okozott erdőkárok </a:t>
            </a:r>
            <a:r>
              <a:rPr lang="hu-HU" dirty="0" smtClean="0"/>
              <a:t>megelőzése - </a:t>
            </a:r>
            <a:r>
              <a:rPr lang="hu-HU" b="1" dirty="0" smtClean="0"/>
              <a:t>5,74 Mrd Ft</a:t>
            </a:r>
            <a:endParaRPr lang="hu-H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Tanyák  </a:t>
            </a:r>
            <a:r>
              <a:rPr lang="hu-HU" dirty="0"/>
              <a:t>háztartási léptékű villamos energia, és vízellátás, valamint a szennyvízkezelés </a:t>
            </a:r>
            <a:r>
              <a:rPr lang="hu-HU" dirty="0" smtClean="0"/>
              <a:t>fejlesztései - </a:t>
            </a:r>
            <a:r>
              <a:rPr lang="hu-HU" b="1" dirty="0" smtClean="0"/>
              <a:t>8,23 Mrd Ft</a:t>
            </a:r>
            <a:endParaRPr lang="hu-H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Termelői csoportok és termelői szervezetek </a:t>
            </a:r>
            <a:r>
              <a:rPr lang="hu-HU" dirty="0" smtClean="0"/>
              <a:t>létrehozása - </a:t>
            </a:r>
            <a:r>
              <a:rPr lang="hu-HU" b="1" dirty="0" smtClean="0"/>
              <a:t>11,29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Szolidáris gazdálkodás és közösség által támogatott </a:t>
            </a:r>
            <a:r>
              <a:rPr lang="hu-HU" dirty="0" smtClean="0"/>
              <a:t>mezőgazdaság – </a:t>
            </a:r>
            <a:r>
              <a:rPr lang="hu-HU" b="1" dirty="0" smtClean="0"/>
              <a:t>1,30 Mrd Ft</a:t>
            </a:r>
            <a:endParaRPr lang="hu-H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Együttműködések </a:t>
            </a:r>
            <a:r>
              <a:rPr lang="hu-HU" dirty="0"/>
              <a:t>támogatása a rövid ellátási láncok </a:t>
            </a:r>
            <a:endParaRPr lang="hu-HU" dirty="0" smtClean="0"/>
          </a:p>
          <a:p>
            <a:r>
              <a:rPr lang="hu-HU" dirty="0" smtClean="0"/>
              <a:t>      és </a:t>
            </a:r>
            <a:r>
              <a:rPr lang="hu-HU" dirty="0"/>
              <a:t>a helyi piacok kialakításáért, fejlesztéséért és </a:t>
            </a:r>
            <a:r>
              <a:rPr lang="hu-HU" dirty="0" smtClean="0"/>
              <a:t>promóciójáért - </a:t>
            </a:r>
            <a:r>
              <a:rPr lang="hu-HU" b="1" dirty="0" smtClean="0"/>
              <a:t>3,84 Mrd Ft</a:t>
            </a:r>
            <a:endParaRPr lang="hu-H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Mezőgazdasági- és feldolgozó üzemek energiahatékonyságának </a:t>
            </a:r>
            <a:r>
              <a:rPr lang="hu-HU" dirty="0" smtClean="0"/>
              <a:t>javítása - </a:t>
            </a:r>
            <a:r>
              <a:rPr lang="hu-HU" b="1" dirty="0" smtClean="0"/>
              <a:t>35,00 Mrd Ft</a:t>
            </a:r>
            <a:endParaRPr lang="hu-H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Borszőlőültetvény telepítés </a:t>
            </a:r>
            <a:r>
              <a:rPr lang="hu-HU" dirty="0" smtClean="0"/>
              <a:t>támogatása - </a:t>
            </a:r>
            <a:r>
              <a:rPr lang="hu-HU" b="1" dirty="0" smtClean="0"/>
              <a:t>4,00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b="1" dirty="0" smtClean="0"/>
          </a:p>
        </p:txBody>
      </p:sp>
      <p:sp>
        <p:nvSpPr>
          <p:cNvPr id="5" name="Szövegdoboz 4"/>
          <p:cNvSpPr txBox="1"/>
          <p:nvPr/>
        </p:nvSpPr>
        <p:spPr>
          <a:xfrm>
            <a:off x="251520" y="6203057"/>
            <a:ext cx="2944663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tx1"/>
                </a:solidFill>
              </a:rPr>
              <a:t>Nyitott felhívások: 20 darab</a:t>
            </a:r>
          </a:p>
          <a:p>
            <a:r>
              <a:rPr lang="hu-HU" b="1" dirty="0" smtClean="0">
                <a:solidFill>
                  <a:schemeClr val="tx1"/>
                </a:solidFill>
              </a:rPr>
              <a:t>Keretösszeg: 310 Mrd Ft</a:t>
            </a:r>
          </a:p>
        </p:txBody>
      </p:sp>
    </p:spTree>
    <p:extLst>
      <p:ext uri="{BB962C8B-B14F-4D97-AF65-F5344CB8AC3E}">
        <p14:creationId xmlns:p14="http://schemas.microsoft.com/office/powerpoint/2010/main" val="319518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576064"/>
          </a:xfrm>
        </p:spPr>
        <p:txBody>
          <a:bodyPr>
            <a:normAutofit/>
          </a:bodyPr>
          <a:lstStyle/>
          <a:p>
            <a:r>
              <a:rPr lang="pt-BR" sz="2800" b="1" dirty="0">
                <a:solidFill>
                  <a:prstClr val="white"/>
                </a:solidFill>
                <a:latin typeface="+mn-lt"/>
                <a:ea typeface="+mn-ea"/>
                <a:cs typeface="+mn-cs"/>
              </a:rPr>
              <a:t>Tanyafejlesztési Program </a:t>
            </a:r>
            <a:r>
              <a:rPr lang="pt-BR" sz="2800" b="1" dirty="0" smtClean="0">
                <a:solidFill>
                  <a:prstClr val="white"/>
                </a:solidFill>
                <a:latin typeface="+mn-lt"/>
                <a:ea typeface="+mn-ea"/>
                <a:cs typeface="+mn-cs"/>
              </a:rPr>
              <a:t>2018</a:t>
            </a:r>
            <a:r>
              <a:rPr lang="hu-HU" sz="2800" b="1" dirty="0" smtClean="0">
                <a:solidFill>
                  <a:prstClr val="white"/>
                </a:solidFill>
                <a:latin typeface="+mn-lt"/>
                <a:ea typeface="+mn-ea"/>
                <a:cs typeface="+mn-cs"/>
              </a:rPr>
              <a:t>.</a:t>
            </a:r>
            <a:endParaRPr lang="pt-BR" sz="2800" b="1" dirty="0">
              <a:solidFill>
                <a:prstClr val="white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0" y="908720"/>
            <a:ext cx="8928992" cy="4608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hu-HU" sz="2000" b="1" u="sng" dirty="0" smtClean="0">
                <a:latin typeface="Calibri"/>
                <a:cs typeface="Times New Roman" pitchFamily="18" charset="0"/>
              </a:rPr>
              <a:t>I. </a:t>
            </a:r>
            <a:r>
              <a:rPr kumimoji="0" lang="hu-HU" sz="20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cs typeface="Times New Roman" pitchFamily="18" charset="0"/>
              </a:rPr>
              <a:t>Települési és térségi fejlesztések támogatása</a:t>
            </a:r>
            <a:r>
              <a:rPr kumimoji="0" lang="hu-HU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cs typeface="Times New Roman" pitchFamily="18" charset="0"/>
              </a:rPr>
              <a:t> </a:t>
            </a:r>
            <a:r>
              <a:rPr kumimoji="0" lang="hu-HU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"/>
                <a:cs typeface="Times New Roman" pitchFamily="18" charset="0"/>
              </a:rPr>
              <a:t> </a:t>
            </a:r>
            <a:r>
              <a:rPr lang="hu-HU" sz="2000" i="1" dirty="0">
                <a:solidFill>
                  <a:srgbClr val="FF0000"/>
                </a:solidFill>
                <a:latin typeface="Calibri"/>
                <a:cs typeface="Times New Roman" pitchFamily="18" charset="0"/>
              </a:rPr>
              <a:t>(400 millió </a:t>
            </a:r>
            <a:r>
              <a:rPr kumimoji="0" lang="hu-H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cs typeface="Times New Roman" pitchFamily="18" charset="0"/>
              </a:rPr>
              <a:t>Ft);</a:t>
            </a:r>
            <a:endParaRPr kumimoji="0" lang="hu-HU" sz="2000" b="0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  <a:p>
            <a:pPr marL="712788" marR="0" lvl="0" indent="-341313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Calibri" pitchFamily="34" charset="0"/>
              <a:buAutoNum type="arabicParenR"/>
              <a:tabLst/>
              <a:defRPr/>
            </a:pP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tanyagondnoki szolgálatok fejlesztése;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tanyagondnoki szolgálatok tevékenységének fejlesztésére, gépjárműbeszerzés kivételével,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tanyagondnokokat összefogó civil szervezetek fejlesztésére, együttműködéseik kialakítására,</a:t>
            </a:r>
          </a:p>
          <a:p>
            <a:pPr marL="712788" marR="0" lvl="0" indent="-341313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Calibri" pitchFamily="34" charset="0"/>
              <a:buAutoNum type="arabicParenR"/>
              <a:tabLst/>
              <a:defRPr/>
            </a:pP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Tanyasi közösségi tér kialakítása;</a:t>
            </a:r>
            <a:endParaRPr lang="hu-HU" sz="1800" noProof="0" dirty="0" smtClean="0">
              <a:solidFill>
                <a:sysClr val="windowText" lastClr="000000"/>
              </a:solidFill>
              <a:latin typeface="Calibri"/>
            </a:endParaRPr>
          </a:p>
          <a:p>
            <a:pPr marL="371475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lang="hu-HU" altLang="hu-HU" sz="2000" b="1" u="sng" dirty="0" smtClean="0">
                <a:latin typeface="Calibri"/>
                <a:cs typeface="Times New Roman" pitchFamily="18" charset="0"/>
              </a:rPr>
              <a:t>II. Tanyagazdaságok </a:t>
            </a:r>
            <a:r>
              <a:rPr lang="hu-HU" altLang="hu-HU" sz="2000" b="1" u="sng" dirty="0">
                <a:latin typeface="Calibri"/>
                <a:cs typeface="Times New Roman" pitchFamily="18" charset="0"/>
              </a:rPr>
              <a:t>indításának és fejlesztésének támogatása  </a:t>
            </a:r>
            <a:r>
              <a:rPr lang="hu-HU" altLang="hu-HU" sz="2000" i="1" dirty="0">
                <a:solidFill>
                  <a:srgbClr val="FF0000"/>
                </a:solidFill>
                <a:latin typeface="Calibri"/>
                <a:cs typeface="Times New Roman" pitchFamily="18" charset="0"/>
              </a:rPr>
              <a:t>(1,29 Mrd Ft</a:t>
            </a:r>
            <a:r>
              <a:rPr lang="hu-HU" altLang="hu-HU" sz="2000" i="1" dirty="0" smtClean="0">
                <a:solidFill>
                  <a:srgbClr val="FF0000"/>
                </a:solidFill>
                <a:latin typeface="Calibri"/>
                <a:cs typeface="Times New Roman" pitchFamily="18" charset="0"/>
              </a:rPr>
              <a:t>);</a:t>
            </a:r>
            <a:endParaRPr lang="hu-HU" altLang="hu-HU" sz="2000" i="1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hu-HU" altLang="hu-HU" sz="2000" b="1" i="1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hu-HU" altLang="hu-HU" sz="20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cs typeface="Times New Roman" pitchFamily="18" charset="0"/>
              </a:rPr>
              <a:t>III. Tanyák lakóépületének felújítása, valamint lakó- és vagyonbiztonságot szolgáló egyéni fejlesztések </a:t>
            </a:r>
            <a:r>
              <a:rPr kumimoji="0" lang="hu-HU" altLang="hu-HU" sz="2000" b="1" i="0" u="sng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"/>
                <a:cs typeface="Times New Roman" pitchFamily="18" charset="0"/>
              </a:rPr>
              <a:t> </a:t>
            </a:r>
            <a:r>
              <a:rPr lang="hu-HU" altLang="hu-HU" sz="2000" i="1" dirty="0">
                <a:solidFill>
                  <a:srgbClr val="FF0000"/>
                </a:solidFill>
                <a:latin typeface="Calibri"/>
                <a:cs typeface="Times New Roman" pitchFamily="18" charset="0"/>
              </a:rPr>
              <a:t>(64</a:t>
            </a:r>
            <a:r>
              <a:rPr lang="hu-HU" sz="2000" i="1" dirty="0">
                <a:solidFill>
                  <a:srgbClr val="FF0000"/>
                </a:solidFill>
                <a:latin typeface="Calibri"/>
                <a:cs typeface="Times New Roman" pitchFamily="18" charset="0"/>
              </a:rPr>
              <a:t>0 millió </a:t>
            </a:r>
            <a:r>
              <a:rPr lang="hu-HU" sz="2000" i="1" dirty="0" smtClean="0">
                <a:solidFill>
                  <a:srgbClr val="FF0000"/>
                </a:solidFill>
                <a:latin typeface="Calibri"/>
                <a:cs typeface="Times New Roman" pitchFamily="18" charset="0"/>
              </a:rPr>
              <a:t>Ft);</a:t>
            </a:r>
            <a:endParaRPr lang="hu-HU" sz="2000" i="1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30113" y="5093077"/>
            <a:ext cx="6139496" cy="68407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Hét év alatt </a:t>
            </a:r>
            <a:r>
              <a:rPr lang="hu-HU" altLang="hu-HU" b="1" dirty="0" smtClean="0">
                <a:solidFill>
                  <a:prstClr val="black"/>
                </a:solidFill>
                <a:cs typeface="Times New Roman" pitchFamily="18" charset="0"/>
              </a:rPr>
              <a:t>eddig közel 2000 nyertes kérelem, 8,9 Mrd Ft összegben.</a:t>
            </a: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hu-HU" altLang="hu-HU" b="1" dirty="0" smtClean="0">
                <a:solidFill>
                  <a:prstClr val="black"/>
                </a:solidFill>
                <a:cs typeface="Times New Roman" pitchFamily="18" charset="0"/>
              </a:rPr>
              <a:t>Csongrád megye: 448 db nyertes, 1,33 Mrd Ft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5292080" y="1783507"/>
            <a:ext cx="252028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/>
              <a:t>Február 11-ig nyitott!</a:t>
            </a:r>
            <a:endParaRPr lang="hu-HU" b="1" dirty="0"/>
          </a:p>
        </p:txBody>
      </p:sp>
      <p:sp>
        <p:nvSpPr>
          <p:cNvPr id="9" name="Szövegdoboz 8"/>
          <p:cNvSpPr txBox="1"/>
          <p:nvPr/>
        </p:nvSpPr>
        <p:spPr>
          <a:xfrm>
            <a:off x="7668344" y="4725144"/>
            <a:ext cx="101793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/>
              <a:t>Lezárult!</a:t>
            </a:r>
            <a:endParaRPr lang="hu-HU" b="1" dirty="0"/>
          </a:p>
        </p:txBody>
      </p:sp>
      <p:sp>
        <p:nvSpPr>
          <p:cNvPr id="10" name="Lekerekített téglalap 9"/>
          <p:cNvSpPr/>
          <p:nvPr/>
        </p:nvSpPr>
        <p:spPr>
          <a:xfrm>
            <a:off x="3635896" y="764704"/>
            <a:ext cx="5400600" cy="60202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u-HU" dirty="0">
                <a:ea typeface="Times New Roman"/>
              </a:rPr>
              <a:t>33/2018. (XI. 29.) AM </a:t>
            </a:r>
            <a:r>
              <a:rPr lang="hu-HU" dirty="0" smtClean="0">
                <a:ea typeface="Times New Roman"/>
              </a:rPr>
              <a:t>rendelet.</a:t>
            </a:r>
            <a:endParaRPr lang="hu-HU" b="1" dirty="0" smtClean="0">
              <a:solidFill>
                <a:schemeClr val="tx1"/>
              </a:solidFill>
            </a:endParaRPr>
          </a:p>
          <a:p>
            <a:r>
              <a:rPr lang="hu-HU" dirty="0" smtClean="0">
                <a:solidFill>
                  <a:schemeClr val="tx1"/>
                </a:solidFill>
              </a:rPr>
              <a:t>Eredeti keret: 1,2 Mrd Ft; </a:t>
            </a:r>
            <a:r>
              <a:rPr lang="hu-HU" b="1" dirty="0" smtClean="0">
                <a:solidFill>
                  <a:schemeClr val="tx1"/>
                </a:solidFill>
              </a:rPr>
              <a:t>Megemelt keret: 2,4 Mrd Ft.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5560096" y="5421930"/>
            <a:ext cx="358390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Pályázatok a </a:t>
            </a:r>
            <a:r>
              <a:rPr lang="hu-HU" b="1" dirty="0" smtClean="0"/>
              <a:t>Herman Ottó Intézet </a:t>
            </a:r>
            <a:r>
              <a:rPr lang="hu-HU" dirty="0" smtClean="0"/>
              <a:t>honlapján!</a:t>
            </a:r>
            <a:endParaRPr lang="hu-HU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5292080" y="3933056"/>
            <a:ext cx="252028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/>
              <a:t>Február 11-ig nyitott!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418779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/>
        </p:nvSpPr>
        <p:spPr>
          <a:xfrm>
            <a:off x="441970" y="381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>
                <a:solidFill>
                  <a:schemeClr val="bg1"/>
                </a:solidFill>
              </a:rPr>
              <a:t>Köszönöm megtisztelő figyelmüket!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96821459"/>
              </p:ext>
            </p:extLst>
          </p:nvPr>
        </p:nvGraphicFramePr>
        <p:xfrm>
          <a:off x="3153614" y="1484784"/>
          <a:ext cx="5990386" cy="4271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zövegdoboz 3"/>
          <p:cNvSpPr txBox="1"/>
          <p:nvPr/>
        </p:nvSpPr>
        <p:spPr>
          <a:xfrm>
            <a:off x="-36884" y="1772816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mbria" panose="02040503050406030204" pitchFamily="18" charset="0"/>
              </a:rPr>
              <a:t>Agrárminisztérium</a:t>
            </a:r>
          </a:p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mbria" panose="02040503050406030204" pitchFamily="18" charset="0"/>
              </a:rPr>
              <a:t>Vidékfejlesztésért felelős Államtitkárság</a:t>
            </a:r>
          </a:p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mbria" panose="02040503050406030204" pitchFamily="18" charset="0"/>
              </a:rPr>
              <a:t>6000 Kecskemét, Ipoly u. 1.</a:t>
            </a:r>
            <a:endParaRPr lang="hu-HU" sz="2000" dirty="0">
              <a:solidFill>
                <a:srgbClr val="FEA022">
                  <a:lumMod val="50000"/>
                </a:srgb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37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kern="0" dirty="0">
                <a:solidFill>
                  <a:prstClr val="white"/>
                </a:solidFill>
              </a:rPr>
              <a:t>A Vidékfejlesztési Program végrehajtása </a:t>
            </a:r>
            <a:endParaRPr lang="hu-HU" sz="2800" b="1" kern="0" dirty="0" smtClean="0">
              <a:solidFill>
                <a:prstClr val="white"/>
              </a:solidFill>
            </a:endParaRPr>
          </a:p>
          <a:p>
            <a:pPr algn="ctr"/>
            <a:r>
              <a:rPr lang="hu-HU" sz="2800" b="1" kern="0" dirty="0" smtClean="0">
                <a:solidFill>
                  <a:prstClr val="white"/>
                </a:solidFill>
              </a:rPr>
              <a:t>2019. február 8.</a:t>
            </a:r>
            <a:endParaRPr lang="hu-HU" sz="2800" b="1" kern="0" dirty="0">
              <a:solidFill>
                <a:prstClr val="white"/>
              </a:solidFill>
            </a:endParaRPr>
          </a:p>
        </p:txBody>
      </p:sp>
      <p:sp>
        <p:nvSpPr>
          <p:cNvPr id="12" name="Tartalom helye 2"/>
          <p:cNvSpPr txBox="1">
            <a:spLocks/>
          </p:cNvSpPr>
          <p:nvPr/>
        </p:nvSpPr>
        <p:spPr>
          <a:xfrm>
            <a:off x="450814" y="1556792"/>
            <a:ext cx="8441666" cy="388843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u-HU" sz="2900" b="1" dirty="0" smtClean="0">
                <a:solidFill>
                  <a:schemeClr val="tx1"/>
                </a:solidFill>
              </a:rPr>
              <a:t>74 </a:t>
            </a:r>
            <a:r>
              <a:rPr lang="hu-HU" sz="2900" b="1" dirty="0">
                <a:solidFill>
                  <a:schemeClr val="tx1"/>
                </a:solidFill>
              </a:rPr>
              <a:t>megjelent pályázat, </a:t>
            </a:r>
            <a:r>
              <a:rPr lang="hu-HU" sz="2900" b="1" dirty="0" smtClean="0">
                <a:solidFill>
                  <a:schemeClr val="tx1"/>
                </a:solidFill>
              </a:rPr>
              <a:t>több mint 1500 Mrd </a:t>
            </a:r>
            <a:r>
              <a:rPr lang="hu-HU" sz="2900" b="1" dirty="0">
                <a:solidFill>
                  <a:schemeClr val="tx1"/>
                </a:solidFill>
              </a:rPr>
              <a:t>forintos</a:t>
            </a:r>
            <a:r>
              <a:rPr lang="hu-HU" sz="2900" dirty="0">
                <a:solidFill>
                  <a:schemeClr val="tx1"/>
                </a:solidFill>
              </a:rPr>
              <a:t> </a:t>
            </a:r>
            <a:r>
              <a:rPr lang="hu-HU" sz="2900" dirty="0" smtClean="0">
                <a:solidFill>
                  <a:schemeClr val="tx1"/>
                </a:solidFill>
              </a:rPr>
              <a:t>keretösszeggel.</a:t>
            </a:r>
          </a:p>
          <a:p>
            <a:pPr lvl="1" algn="just"/>
            <a:r>
              <a:rPr lang="hu-HU" sz="2500" dirty="0">
                <a:solidFill>
                  <a:schemeClr val="tx1"/>
                </a:solidFill>
              </a:rPr>
              <a:t>Ebből </a:t>
            </a:r>
            <a:r>
              <a:rPr lang="hu-HU" sz="2500" dirty="0" smtClean="0">
                <a:solidFill>
                  <a:schemeClr val="tx1"/>
                </a:solidFill>
              </a:rPr>
              <a:t>54 </a:t>
            </a:r>
            <a:r>
              <a:rPr lang="hu-HU" sz="2500" dirty="0">
                <a:solidFill>
                  <a:schemeClr val="tx1"/>
                </a:solidFill>
              </a:rPr>
              <a:t>lezárt pályázat, </a:t>
            </a:r>
            <a:r>
              <a:rPr lang="hu-HU" sz="2500" dirty="0" smtClean="0">
                <a:solidFill>
                  <a:schemeClr val="tx1"/>
                </a:solidFill>
              </a:rPr>
              <a:t>1261 Mrd </a:t>
            </a:r>
            <a:r>
              <a:rPr lang="hu-HU" sz="2500" dirty="0">
                <a:solidFill>
                  <a:schemeClr val="tx1"/>
                </a:solidFill>
              </a:rPr>
              <a:t>forintos </a:t>
            </a:r>
            <a:r>
              <a:rPr lang="hu-HU" sz="2500" dirty="0" smtClean="0">
                <a:solidFill>
                  <a:schemeClr val="tx1"/>
                </a:solidFill>
              </a:rPr>
              <a:t>keretösszeggel.</a:t>
            </a:r>
            <a:endParaRPr lang="hu-HU" sz="2500" dirty="0">
              <a:solidFill>
                <a:schemeClr val="tx1"/>
              </a:solidFill>
            </a:endParaRPr>
          </a:p>
          <a:p>
            <a:pPr lvl="1" algn="just"/>
            <a:r>
              <a:rPr lang="hu-HU" sz="2500" b="1" dirty="0" smtClean="0">
                <a:solidFill>
                  <a:schemeClr val="tx1"/>
                </a:solidFill>
              </a:rPr>
              <a:t>20 </a:t>
            </a:r>
            <a:r>
              <a:rPr lang="hu-HU" sz="2500" b="1" dirty="0">
                <a:solidFill>
                  <a:schemeClr val="tx1"/>
                </a:solidFill>
              </a:rPr>
              <a:t>nyitott pályázat, </a:t>
            </a:r>
            <a:r>
              <a:rPr lang="hu-HU" sz="2500" b="1" dirty="0" smtClean="0">
                <a:solidFill>
                  <a:schemeClr val="tx1"/>
                </a:solidFill>
              </a:rPr>
              <a:t>310 Mrd </a:t>
            </a:r>
            <a:r>
              <a:rPr lang="hu-HU" sz="2500" b="1" dirty="0">
                <a:solidFill>
                  <a:schemeClr val="tx1"/>
                </a:solidFill>
              </a:rPr>
              <a:t>forintos</a:t>
            </a:r>
            <a:r>
              <a:rPr lang="hu-HU" sz="2500" dirty="0">
                <a:solidFill>
                  <a:schemeClr val="tx1"/>
                </a:solidFill>
              </a:rPr>
              <a:t> </a:t>
            </a:r>
            <a:r>
              <a:rPr lang="hu-HU" sz="2500" dirty="0" smtClean="0">
                <a:solidFill>
                  <a:schemeClr val="tx1"/>
                </a:solidFill>
              </a:rPr>
              <a:t>keretösszeggel.</a:t>
            </a:r>
            <a:endParaRPr lang="hu-HU" sz="2500" dirty="0">
              <a:solidFill>
                <a:schemeClr val="tx1"/>
              </a:solidFill>
            </a:endParaRPr>
          </a:p>
          <a:p>
            <a:pPr algn="just"/>
            <a:r>
              <a:rPr lang="hu-HU" sz="2900" b="1" dirty="0">
                <a:solidFill>
                  <a:schemeClr val="tx1"/>
                </a:solidFill>
              </a:rPr>
              <a:t>A kötelezettségvállalás </a:t>
            </a:r>
            <a:r>
              <a:rPr lang="hu-HU" sz="2900" dirty="0">
                <a:solidFill>
                  <a:schemeClr val="tx1"/>
                </a:solidFill>
              </a:rPr>
              <a:t>nagysága </a:t>
            </a:r>
            <a:r>
              <a:rPr lang="hu-HU" sz="2900" b="1" dirty="0" smtClean="0">
                <a:solidFill>
                  <a:schemeClr val="tx1"/>
                </a:solidFill>
              </a:rPr>
              <a:t>1305 Mrd </a:t>
            </a:r>
            <a:r>
              <a:rPr lang="hu-HU" sz="2900" b="1" dirty="0">
                <a:solidFill>
                  <a:schemeClr val="tx1"/>
                </a:solidFill>
              </a:rPr>
              <a:t>forint </a:t>
            </a:r>
            <a:r>
              <a:rPr lang="hu-HU" sz="2900" dirty="0">
                <a:solidFill>
                  <a:schemeClr val="tx1"/>
                </a:solidFill>
              </a:rPr>
              <a:t>(a keret </a:t>
            </a:r>
            <a:r>
              <a:rPr lang="hu-HU" sz="2900" dirty="0" smtClean="0">
                <a:solidFill>
                  <a:schemeClr val="tx1"/>
                </a:solidFill>
              </a:rPr>
              <a:t>101%-</a:t>
            </a:r>
            <a:r>
              <a:rPr lang="hu-HU" sz="2900" dirty="0">
                <a:solidFill>
                  <a:schemeClr val="tx1"/>
                </a:solidFill>
              </a:rPr>
              <a:t>a).</a:t>
            </a:r>
          </a:p>
          <a:p>
            <a:pPr algn="just"/>
            <a:r>
              <a:rPr lang="hu-HU" sz="2900" b="1" dirty="0">
                <a:solidFill>
                  <a:schemeClr val="tx1"/>
                </a:solidFill>
              </a:rPr>
              <a:t>A kifizetés </a:t>
            </a:r>
            <a:r>
              <a:rPr lang="hu-HU" sz="2900" dirty="0">
                <a:solidFill>
                  <a:schemeClr val="tx1"/>
                </a:solidFill>
              </a:rPr>
              <a:t>nagysága </a:t>
            </a:r>
            <a:r>
              <a:rPr lang="hu-HU" sz="2900" b="1" dirty="0" smtClean="0">
                <a:solidFill>
                  <a:schemeClr val="tx1"/>
                </a:solidFill>
              </a:rPr>
              <a:t>390 Mrd </a:t>
            </a:r>
            <a:r>
              <a:rPr lang="hu-HU" sz="2900" b="1" dirty="0">
                <a:solidFill>
                  <a:schemeClr val="tx1"/>
                </a:solidFill>
              </a:rPr>
              <a:t>forint </a:t>
            </a:r>
            <a:r>
              <a:rPr lang="hu-HU" sz="2900" dirty="0">
                <a:solidFill>
                  <a:schemeClr val="tx1"/>
                </a:solidFill>
              </a:rPr>
              <a:t>(a keret </a:t>
            </a:r>
            <a:r>
              <a:rPr lang="hu-HU" sz="2900" dirty="0" smtClean="0">
                <a:solidFill>
                  <a:schemeClr val="tx1"/>
                </a:solidFill>
              </a:rPr>
              <a:t>30%).</a:t>
            </a:r>
            <a:endParaRPr lang="hu-HU" sz="2900" dirty="0">
              <a:solidFill>
                <a:schemeClr val="tx1"/>
              </a:solidFill>
            </a:endParaRPr>
          </a:p>
          <a:p>
            <a:pPr algn="just"/>
            <a:r>
              <a:rPr lang="hu-HU" sz="2900" dirty="0">
                <a:solidFill>
                  <a:schemeClr val="tx1"/>
                </a:solidFill>
              </a:rPr>
              <a:t>Eddig mintegy </a:t>
            </a:r>
            <a:r>
              <a:rPr lang="hu-HU" sz="2900" dirty="0" smtClean="0">
                <a:solidFill>
                  <a:schemeClr val="tx1"/>
                </a:solidFill>
              </a:rPr>
              <a:t>244 </a:t>
            </a:r>
            <a:r>
              <a:rPr lang="hu-HU" sz="2900" dirty="0">
                <a:solidFill>
                  <a:schemeClr val="tx1"/>
                </a:solidFill>
              </a:rPr>
              <a:t>ezer db beérkezett és </a:t>
            </a:r>
            <a:r>
              <a:rPr lang="hu-HU" sz="2900" b="1" dirty="0" smtClean="0">
                <a:solidFill>
                  <a:schemeClr val="tx1"/>
                </a:solidFill>
              </a:rPr>
              <a:t>176 </a:t>
            </a:r>
            <a:r>
              <a:rPr lang="hu-HU" sz="2900" b="1" dirty="0">
                <a:solidFill>
                  <a:schemeClr val="tx1"/>
                </a:solidFill>
              </a:rPr>
              <a:t>ezer db támogatott </a:t>
            </a:r>
            <a:r>
              <a:rPr lang="hu-HU" sz="2900" b="1" dirty="0" smtClean="0">
                <a:solidFill>
                  <a:schemeClr val="tx1"/>
                </a:solidFill>
              </a:rPr>
              <a:t>kérelem (a </a:t>
            </a:r>
            <a:r>
              <a:rPr lang="hu-HU" sz="2900" b="1" dirty="0">
                <a:solidFill>
                  <a:schemeClr val="tx1"/>
                </a:solidFill>
              </a:rPr>
              <a:t>jogosult kérelmek </a:t>
            </a:r>
            <a:r>
              <a:rPr lang="hu-HU" sz="2900" b="1" dirty="0" smtClean="0">
                <a:solidFill>
                  <a:schemeClr val="tx1"/>
                </a:solidFill>
              </a:rPr>
              <a:t>75%-</a:t>
            </a:r>
            <a:r>
              <a:rPr lang="hu-HU" sz="2900" b="1" dirty="0">
                <a:solidFill>
                  <a:schemeClr val="tx1"/>
                </a:solidFill>
              </a:rPr>
              <a:t>a!)</a:t>
            </a:r>
          </a:p>
          <a:p>
            <a:pPr algn="just"/>
            <a:endParaRPr lang="hu-HU" sz="2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20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>
            <a:normAutofit/>
          </a:bodyPr>
          <a:lstStyle/>
          <a:p>
            <a:r>
              <a:rPr lang="hu-HU" sz="2600" dirty="0" smtClean="0">
                <a:solidFill>
                  <a:schemeClr val="bg1"/>
                </a:solidFill>
              </a:rPr>
              <a:t>Legfontosabb adatok Csongrád megyében és Hódmezővásárhelyen – 2019. február 8.</a:t>
            </a:r>
            <a:endParaRPr lang="hu-HU" sz="26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340768"/>
            <a:ext cx="8445624" cy="4525963"/>
          </a:xfrm>
        </p:spPr>
        <p:txBody>
          <a:bodyPr>
            <a:normAutofit/>
          </a:bodyPr>
          <a:lstStyle/>
          <a:p>
            <a:endParaRPr lang="hu-HU" sz="2000" b="1" dirty="0" smtClean="0"/>
          </a:p>
          <a:p>
            <a:r>
              <a:rPr lang="hu-HU" sz="2000" b="1" u="sng" dirty="0" smtClean="0"/>
              <a:t>Csongrád megye</a:t>
            </a:r>
            <a:r>
              <a:rPr lang="hu-HU" sz="2000" u="sng" dirty="0" smtClean="0"/>
              <a:t>: </a:t>
            </a:r>
            <a:r>
              <a:rPr lang="hu-HU" sz="2000" dirty="0" smtClean="0"/>
              <a:t>eddig 7331 db beérkezett VP kérelemből </a:t>
            </a:r>
            <a:r>
              <a:rPr lang="hu-HU" sz="2000" b="1" dirty="0" smtClean="0"/>
              <a:t>4575 db nyert támogatást</a:t>
            </a:r>
            <a:r>
              <a:rPr lang="hu-HU" sz="2000" dirty="0" smtClean="0"/>
              <a:t>, </a:t>
            </a:r>
            <a:r>
              <a:rPr lang="hu-HU" sz="2000" b="1" dirty="0" smtClean="0"/>
              <a:t>45,1 Mrd Ft értékben </a:t>
            </a:r>
            <a:r>
              <a:rPr lang="hu-HU" sz="2000" dirty="0" smtClean="0"/>
              <a:t>(még nem minden kérelem értékelése zárult le). Eddig kifizetett összeg: </a:t>
            </a:r>
            <a:r>
              <a:rPr lang="hu-HU" sz="2000" b="1" dirty="0" smtClean="0"/>
              <a:t>12,6 Mrd Ft.</a:t>
            </a:r>
          </a:p>
          <a:p>
            <a:pPr marL="0" indent="0">
              <a:buNone/>
            </a:pPr>
            <a:r>
              <a:rPr lang="hu-HU" sz="2000" dirty="0"/>
              <a:t>	</a:t>
            </a:r>
            <a:r>
              <a:rPr lang="hu-HU" sz="2000" dirty="0" smtClean="0"/>
              <a:t>Ebből </a:t>
            </a:r>
            <a:r>
              <a:rPr lang="hu-HU" sz="2000" b="1" dirty="0" smtClean="0"/>
              <a:t>937</a:t>
            </a:r>
            <a:r>
              <a:rPr lang="hu-HU" sz="2000" dirty="0" smtClean="0"/>
              <a:t> </a:t>
            </a:r>
            <a:r>
              <a:rPr lang="hu-HU" sz="2000" b="1" dirty="0" smtClean="0"/>
              <a:t>db támogatott beruházási kérelem, 32,8 Mrd Ft összegben.</a:t>
            </a:r>
          </a:p>
          <a:p>
            <a:pPr marL="0" indent="0">
              <a:buNone/>
            </a:pPr>
            <a:endParaRPr lang="hu-HU" sz="2000" b="1" dirty="0" smtClean="0"/>
          </a:p>
          <a:p>
            <a:pPr lvl="0"/>
            <a:r>
              <a:rPr lang="hu-HU" sz="2000" b="1" u="sng" dirty="0" smtClean="0"/>
              <a:t>Hódmezővásárhely: </a:t>
            </a:r>
            <a:r>
              <a:rPr lang="hu-HU" sz="2000" dirty="0" smtClean="0"/>
              <a:t>1037 db beérkezett VP kérelemből </a:t>
            </a:r>
            <a:r>
              <a:rPr lang="hu-HU" sz="2000" b="1" dirty="0" smtClean="0"/>
              <a:t>639 db nyert támogatást, 5,6 Mrd Ft értékben</a:t>
            </a:r>
            <a:r>
              <a:rPr lang="hu-HU" sz="2000" dirty="0"/>
              <a:t> </a:t>
            </a:r>
            <a:r>
              <a:rPr lang="hu-HU" sz="2000" dirty="0" smtClean="0">
                <a:solidFill>
                  <a:prstClr val="black"/>
                </a:solidFill>
              </a:rPr>
              <a:t>(</a:t>
            </a:r>
            <a:r>
              <a:rPr lang="hu-HU" sz="2000" dirty="0">
                <a:solidFill>
                  <a:prstClr val="black"/>
                </a:solidFill>
              </a:rPr>
              <a:t>még nem minden kérelem értékelése zárult le</a:t>
            </a:r>
            <a:r>
              <a:rPr lang="hu-HU" sz="2000" dirty="0" smtClean="0">
                <a:solidFill>
                  <a:prstClr val="black"/>
                </a:solidFill>
              </a:rPr>
              <a:t>).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smtClean="0">
                <a:solidFill>
                  <a:prstClr val="black"/>
                </a:solidFill>
              </a:rPr>
              <a:t>Eddig kifizetett </a:t>
            </a:r>
            <a:r>
              <a:rPr lang="hu-HU" sz="2000" dirty="0">
                <a:solidFill>
                  <a:prstClr val="black"/>
                </a:solidFill>
              </a:rPr>
              <a:t>összeg: </a:t>
            </a:r>
            <a:r>
              <a:rPr lang="hu-HU" sz="2000" b="1" dirty="0" smtClean="0">
                <a:solidFill>
                  <a:prstClr val="black"/>
                </a:solidFill>
              </a:rPr>
              <a:t>1,9 </a:t>
            </a:r>
            <a:r>
              <a:rPr lang="hu-HU" sz="2000" b="1" dirty="0">
                <a:solidFill>
                  <a:prstClr val="black"/>
                </a:solidFill>
              </a:rPr>
              <a:t>Mrd Ft</a:t>
            </a:r>
            <a:r>
              <a:rPr lang="hu-HU" sz="2000" b="1" dirty="0" smtClean="0">
                <a:solidFill>
                  <a:prstClr val="black"/>
                </a:solidFill>
              </a:rPr>
              <a:t>.</a:t>
            </a:r>
            <a:endParaRPr lang="hu-HU" sz="20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000" dirty="0">
                <a:solidFill>
                  <a:prstClr val="black"/>
                </a:solidFill>
              </a:rPr>
              <a:t>	</a:t>
            </a:r>
            <a:r>
              <a:rPr lang="hu-HU" sz="2000" dirty="0" smtClean="0">
                <a:solidFill>
                  <a:prstClr val="black"/>
                </a:solidFill>
              </a:rPr>
              <a:t>Ebből 54 </a:t>
            </a:r>
            <a:r>
              <a:rPr lang="hu-HU" sz="2000" b="1" dirty="0" smtClean="0">
                <a:solidFill>
                  <a:prstClr val="black"/>
                </a:solidFill>
              </a:rPr>
              <a:t>db </a:t>
            </a:r>
            <a:r>
              <a:rPr lang="hu-HU" sz="2000" b="1" dirty="0">
                <a:solidFill>
                  <a:prstClr val="black"/>
                </a:solidFill>
              </a:rPr>
              <a:t>támogatott beruházási kérelem, </a:t>
            </a:r>
            <a:r>
              <a:rPr lang="hu-HU" sz="2000" b="1" dirty="0" smtClean="0">
                <a:solidFill>
                  <a:prstClr val="black"/>
                </a:solidFill>
              </a:rPr>
              <a:t>2,7 Mrd </a:t>
            </a:r>
            <a:r>
              <a:rPr lang="hu-HU" sz="2000" b="1" dirty="0">
                <a:solidFill>
                  <a:prstClr val="black"/>
                </a:solidFill>
              </a:rPr>
              <a:t>Ft összegben.</a:t>
            </a:r>
          </a:p>
          <a:p>
            <a:pPr marL="0" indent="0">
              <a:buNone/>
            </a:pPr>
            <a:endParaRPr lang="hu-HU" sz="2000" dirty="0" smtClean="0"/>
          </a:p>
        </p:txBody>
      </p:sp>
    </p:spTree>
    <p:extLst>
      <p:ext uri="{BB962C8B-B14F-4D97-AF65-F5344CB8AC3E}">
        <p14:creationId xmlns:p14="http://schemas.microsoft.com/office/powerpoint/2010/main" val="14889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1143000"/>
          </a:xfrm>
        </p:spPr>
        <p:txBody>
          <a:bodyPr>
            <a:normAutofit/>
          </a:bodyPr>
          <a:lstStyle/>
          <a:p>
            <a:r>
              <a:rPr lang="hu-HU" sz="2600" b="1" kern="0" dirty="0">
                <a:solidFill>
                  <a:prstClr val="white"/>
                </a:solidFill>
                <a:latin typeface="+mn-lt"/>
                <a:ea typeface="+mn-ea"/>
                <a:cs typeface="+mn-cs"/>
              </a:rPr>
              <a:t>A </a:t>
            </a:r>
            <a:r>
              <a:rPr lang="hu-HU" sz="2600" b="1" kern="0" dirty="0" smtClean="0">
                <a:solidFill>
                  <a:prstClr val="white"/>
                </a:solidFill>
                <a:latin typeface="+mn-lt"/>
                <a:ea typeface="+mn-ea"/>
                <a:cs typeface="+mn-cs"/>
              </a:rPr>
              <a:t>legfontosabb aktuális feladatok </a:t>
            </a:r>
            <a:r>
              <a:rPr lang="hu-HU" sz="2600" b="1" kern="0" dirty="0">
                <a:solidFill>
                  <a:prstClr val="white"/>
                </a:solidFill>
                <a:latin typeface="+mn-lt"/>
                <a:ea typeface="+mn-ea"/>
                <a:cs typeface="+mn-cs"/>
              </a:rPr>
              <a:t>a végrehajtásban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340768"/>
            <a:ext cx="8352928" cy="4896544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2400" dirty="0"/>
              <a:t>A támogatott kérelmekhez kapcsolódó </a:t>
            </a:r>
            <a:r>
              <a:rPr lang="hu-HU" sz="2400" b="1" dirty="0"/>
              <a:t>előlegigénylések ügyintézése</a:t>
            </a:r>
            <a:r>
              <a:rPr lang="hu-HU" sz="2400" dirty="0"/>
              <a:t> (Magyar Államkincstár, megyei Kormányhivatalok);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2400" dirty="0"/>
              <a:t>A </a:t>
            </a:r>
            <a:r>
              <a:rPr lang="hu-HU" sz="2400" b="1" dirty="0"/>
              <a:t>közbeszerzések</a:t>
            </a:r>
            <a:r>
              <a:rPr lang="hu-HU" sz="2400" dirty="0"/>
              <a:t> jogi és műszaki </a:t>
            </a:r>
            <a:r>
              <a:rPr lang="hu-HU" sz="2400" b="1" dirty="0" smtClean="0"/>
              <a:t>utóellenőrzése – jogszabályváltozás! </a:t>
            </a:r>
            <a:r>
              <a:rPr lang="hu-HU" sz="2400" i="1" dirty="0" smtClean="0"/>
              <a:t>(Részben az Irányító Hatóság, részben a megyei Kormányhivatalok);</a:t>
            </a:r>
            <a:endParaRPr lang="hu-HU" sz="2400" i="1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2400" dirty="0"/>
              <a:t>A támogatott kérelmekhez kapcsolódó </a:t>
            </a:r>
            <a:r>
              <a:rPr lang="hu-HU" sz="2400" b="1" dirty="0"/>
              <a:t>változás-bejelentések ügyintézése,</a:t>
            </a:r>
            <a:r>
              <a:rPr lang="hu-HU" sz="2400" dirty="0"/>
              <a:t> </a:t>
            </a:r>
            <a:r>
              <a:rPr lang="hu-HU" sz="2400" dirty="0" smtClean="0"/>
              <a:t>döntéshozatala</a:t>
            </a:r>
            <a:r>
              <a:rPr lang="hu-HU" sz="2400" dirty="0"/>
              <a:t>; </a:t>
            </a:r>
            <a:r>
              <a:rPr lang="hu-HU" sz="2400" i="1" dirty="0"/>
              <a:t>(Magyar Államkincstár, megyei </a:t>
            </a:r>
            <a:r>
              <a:rPr lang="hu-HU" sz="2400" i="1" dirty="0" smtClean="0"/>
              <a:t>Kormányhivatalok, bizonyos esetekben Irányító Hatóság);</a:t>
            </a:r>
            <a:endParaRPr lang="hu-HU" sz="2400" i="1" dirty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hu-HU" sz="2400" dirty="0"/>
              <a:t>A rész- és záró </a:t>
            </a:r>
            <a:r>
              <a:rPr lang="hu-HU" sz="2400" b="1" dirty="0"/>
              <a:t>kifizetési kérelmek </a:t>
            </a:r>
            <a:r>
              <a:rPr lang="hu-HU" sz="2400" b="1" dirty="0" smtClean="0"/>
              <a:t>ügyintézése </a:t>
            </a:r>
            <a:r>
              <a:rPr lang="hu-HU" sz="2400" i="1" dirty="0" smtClean="0">
                <a:solidFill>
                  <a:prstClr val="black"/>
                </a:solidFill>
              </a:rPr>
              <a:t>(</a:t>
            </a:r>
            <a:r>
              <a:rPr lang="hu-HU" sz="2400" i="1" dirty="0">
                <a:solidFill>
                  <a:prstClr val="black"/>
                </a:solidFill>
              </a:rPr>
              <a:t>Magyar Államkincstár, megyei Kormányhivatalok);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56563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2267744" y="188640"/>
            <a:ext cx="519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dirty="0" smtClean="0">
                <a:solidFill>
                  <a:schemeClr val="bg1"/>
                </a:solidFill>
              </a:rPr>
              <a:t>Módosult a közbeszerzési törvény</a:t>
            </a:r>
            <a:endParaRPr lang="hu-HU" sz="2800" b="1" dirty="0">
              <a:solidFill>
                <a:schemeClr val="bg1"/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411760" y="737812"/>
            <a:ext cx="4824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A módosítás hatálybalépése: 2018</a:t>
            </a:r>
            <a:r>
              <a:rPr lang="hu-HU" dirty="0">
                <a:solidFill>
                  <a:schemeClr val="bg1"/>
                </a:solidFill>
              </a:rPr>
              <a:t>. november </a:t>
            </a:r>
            <a:r>
              <a:rPr lang="hu-HU" dirty="0" smtClean="0">
                <a:solidFill>
                  <a:schemeClr val="bg1"/>
                </a:solidFill>
              </a:rPr>
              <a:t>29.</a:t>
            </a:r>
            <a:endParaRPr lang="hu-HU" dirty="0">
              <a:solidFill>
                <a:schemeClr val="bg1"/>
              </a:solidFill>
            </a:endParaRPr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924831"/>
              </p:ext>
            </p:extLst>
          </p:nvPr>
        </p:nvGraphicFramePr>
        <p:xfrm>
          <a:off x="467544" y="2060848"/>
          <a:ext cx="8136903" cy="35898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2301"/>
                <a:gridCol w="2712301"/>
                <a:gridCol w="2712301"/>
              </a:tblGrid>
              <a:tr h="5190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közbeszerzésekről szóló 2015. évi CXLIII. törvény</a:t>
                      </a:r>
                      <a:endParaRPr lang="hu-HU" sz="15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 smtClean="0">
                          <a:effectLst/>
                        </a:rPr>
                        <a:t>Korábban</a:t>
                      </a:r>
                      <a:r>
                        <a:rPr lang="hu-HU" sz="1550" baseline="0" dirty="0" smtClean="0">
                          <a:effectLst/>
                        </a:rPr>
                        <a:t> </a:t>
                      </a:r>
                      <a:r>
                        <a:rPr lang="hu-HU" sz="1550" dirty="0" smtClean="0">
                          <a:effectLst/>
                        </a:rPr>
                        <a:t>hatályos</a:t>
                      </a:r>
                      <a:endParaRPr lang="hu-HU" sz="15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 smtClean="0">
                          <a:effectLst/>
                        </a:rPr>
                        <a:t>Módosítás (már hatályos)</a:t>
                      </a:r>
                      <a:endParaRPr lang="hu-HU" sz="15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3803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szolgáltatás megrendelésnél árubeszerzésnél az értékhatár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 </a:t>
                      </a:r>
                      <a:endParaRPr lang="hu-HU" sz="15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40 millió forint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 </a:t>
                      </a:r>
                      <a:endParaRPr lang="hu-HU" sz="15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klasszikus ajánlatkérő (minisztériumok, központi beszerzők) esetében: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44 735 040 forint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 </a:t>
                      </a:r>
                      <a:endParaRPr lang="hu-HU" sz="15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663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nem klasszikus ajánlatkérő esetében: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68 655 860 forint</a:t>
                      </a:r>
                      <a:endParaRPr lang="hu-HU" sz="15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751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építési beruházásnál az értékhatár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>
                          <a:effectLst/>
                        </a:rPr>
                        <a:t> </a:t>
                      </a:r>
                      <a:endParaRPr lang="hu-HU" sz="15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40 millió </a:t>
                      </a:r>
                      <a:r>
                        <a:rPr lang="hu-HU" sz="1550" dirty="0" smtClean="0">
                          <a:effectLst/>
                        </a:rPr>
                        <a:t>forint</a:t>
                      </a:r>
                      <a:endParaRPr lang="hu-HU" sz="155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50" dirty="0">
                          <a:effectLst/>
                        </a:rPr>
                        <a:t>300 millió forint</a:t>
                      </a:r>
                      <a:endParaRPr lang="hu-HU" sz="15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églalap 6"/>
          <p:cNvSpPr/>
          <p:nvPr/>
        </p:nvSpPr>
        <p:spPr>
          <a:xfrm>
            <a:off x="395536" y="1268760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 </a:t>
            </a:r>
            <a:r>
              <a:rPr lang="hu-HU" dirty="0"/>
              <a:t>támogatási összeg függvényében azon kedvezményezettek is mentesülhetnek a közbeszerzési kötelezettség alól, akik már hatályos támogatói okirattal </a:t>
            </a:r>
            <a:r>
              <a:rPr lang="hu-HU" dirty="0" smtClean="0"/>
              <a:t>rendelkeznek.</a:t>
            </a:r>
          </a:p>
        </p:txBody>
      </p:sp>
    </p:spTree>
    <p:extLst>
      <p:ext uri="{BB962C8B-B14F-4D97-AF65-F5344CB8AC3E}">
        <p14:creationId xmlns:p14="http://schemas.microsoft.com/office/powerpoint/2010/main" val="364539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prstClr val="white"/>
                </a:solidFill>
                <a:latin typeface="+mn-lt"/>
                <a:ea typeface="+mn-ea"/>
                <a:cs typeface="+mn-cs"/>
              </a:rPr>
              <a:t>Maradványösszegek, </a:t>
            </a:r>
            <a:r>
              <a:rPr lang="hu-HU" sz="2800" b="1" dirty="0">
                <a:solidFill>
                  <a:prstClr val="white"/>
                </a:solidFill>
                <a:latin typeface="+mn-lt"/>
                <a:ea typeface="+mn-ea"/>
                <a:cs typeface="+mn-cs"/>
              </a:rPr>
              <a:t>„visszahulló források” felhasználása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1128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2500" b="1" dirty="0"/>
              <a:t>12 </a:t>
            </a:r>
            <a:r>
              <a:rPr lang="hu-HU" sz="2500" b="1" dirty="0" smtClean="0"/>
              <a:t>hónap – </a:t>
            </a:r>
            <a:r>
              <a:rPr lang="hu-HU" sz="2500" b="1" dirty="0"/>
              <a:t>10%-os </a:t>
            </a:r>
            <a:r>
              <a:rPr lang="hu-HU" sz="2500" b="1" dirty="0" smtClean="0"/>
              <a:t>szabály elszámolási szabály. </a:t>
            </a:r>
            <a:r>
              <a:rPr lang="hu-HU" sz="2500" dirty="0" smtClean="0"/>
              <a:t>Mely esetében az IH előbb figyelmeztet, majd elállhat (beruházási </a:t>
            </a:r>
            <a:r>
              <a:rPr lang="hu-HU" sz="2500" dirty="0" err="1" smtClean="0"/>
              <a:t>TO-k</a:t>
            </a:r>
            <a:r>
              <a:rPr lang="hu-HU" sz="2500" dirty="0" smtClean="0"/>
              <a:t> többsége esetében 2018</a:t>
            </a:r>
            <a:r>
              <a:rPr lang="hu-HU" sz="2500" dirty="0"/>
              <a:t>. </a:t>
            </a:r>
            <a:r>
              <a:rPr lang="hu-HU" sz="2500" dirty="0" smtClean="0"/>
              <a:t>őszétől).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2500" b="1" dirty="0" smtClean="0"/>
              <a:t>24 hónap </a:t>
            </a:r>
            <a:r>
              <a:rPr lang="hu-HU" sz="2500" dirty="0" smtClean="0"/>
              <a:t>a beruházások többségének megvalósítására (legtöbb esetben 2019 ősz-tél)</a:t>
            </a:r>
            <a:endParaRPr lang="hu-HU" sz="25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2500" dirty="0"/>
              <a:t>VP forrásai 6 különböző </a:t>
            </a:r>
            <a:r>
              <a:rPr lang="hu-HU" sz="2500" b="1" dirty="0"/>
              <a:t>prioritáson</a:t>
            </a:r>
            <a:r>
              <a:rPr lang="hu-HU" sz="2500" dirty="0"/>
              <a:t> vannak.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2500" b="1" dirty="0" err="1"/>
              <a:t>Túlkötelezettségvállalás</a:t>
            </a:r>
            <a:r>
              <a:rPr lang="hu-HU" sz="2500" dirty="0"/>
              <a:t> (110%) csak </a:t>
            </a:r>
            <a:r>
              <a:rPr lang="hu-HU" sz="2500" dirty="0" smtClean="0"/>
              <a:t>prioritásonként lehetséges (272-es Korm. határozat).</a:t>
            </a:r>
            <a:endParaRPr lang="hu-HU" sz="25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2500" b="1" dirty="0"/>
              <a:t>Átcsoportosítás lehetősége: </a:t>
            </a:r>
            <a:r>
              <a:rPr lang="hu-HU" sz="2500" dirty="0"/>
              <a:t>VP módosítás, Brüsszeli jóváhagyás (nem minden irányban engedékeny a Bizottság</a:t>
            </a:r>
            <a:r>
              <a:rPr lang="hu-HU" sz="2500" dirty="0" smtClean="0"/>
              <a:t>).</a:t>
            </a:r>
            <a:endParaRPr lang="hu-HU" sz="2500" dirty="0"/>
          </a:p>
        </p:txBody>
      </p:sp>
    </p:spTree>
    <p:extLst>
      <p:ext uri="{BB962C8B-B14F-4D97-AF65-F5344CB8AC3E}">
        <p14:creationId xmlns:p14="http://schemas.microsoft.com/office/powerpoint/2010/main" val="262305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395536" y="116632"/>
            <a:ext cx="84604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>
                <a:solidFill>
                  <a:schemeClr val="bg1"/>
                </a:solidFill>
              </a:rPr>
              <a:t>A Vidékfejlesztési Program keretében </a:t>
            </a:r>
            <a:r>
              <a:rPr lang="hu-HU" sz="2800" b="1" dirty="0" smtClean="0">
                <a:solidFill>
                  <a:schemeClr val="bg1"/>
                </a:solidFill>
              </a:rPr>
              <a:t>2018 januárjában</a:t>
            </a:r>
            <a:endParaRPr lang="hu-HU" sz="2800" b="1" dirty="0">
              <a:solidFill>
                <a:schemeClr val="bg1"/>
              </a:solidFill>
            </a:endParaRPr>
          </a:p>
          <a:p>
            <a:pPr algn="ctr"/>
            <a:r>
              <a:rPr lang="hu-HU" sz="2800" b="1" dirty="0">
                <a:solidFill>
                  <a:schemeClr val="bg1"/>
                </a:solidFill>
              </a:rPr>
              <a:t>megjelent és jelenleg is pályázható felhívások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109786" y="1410082"/>
            <a:ext cx="5476299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/>
              <a:t>Mezőgazdasági- és feldolgozó üzemek energiahatékonyságának javítása </a:t>
            </a:r>
          </a:p>
        </p:txBody>
      </p:sp>
      <p:sp>
        <p:nvSpPr>
          <p:cNvPr id="5" name="Téglalap 4"/>
          <p:cNvSpPr/>
          <p:nvPr/>
        </p:nvSpPr>
        <p:spPr>
          <a:xfrm>
            <a:off x="133200" y="2041062"/>
            <a:ext cx="5878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Kérelmek </a:t>
            </a:r>
            <a:r>
              <a:rPr lang="hu-HU" sz="1600" dirty="0"/>
              <a:t>benyújtása: 2018. február 19-től.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Ö</a:t>
            </a:r>
            <a:r>
              <a:rPr lang="hu-HU" sz="1600" dirty="0" smtClean="0"/>
              <a:t>tödik </a:t>
            </a:r>
            <a:r>
              <a:rPr lang="hu-HU" sz="1600" dirty="0"/>
              <a:t>szakasz zárása: </a:t>
            </a:r>
            <a:r>
              <a:rPr lang="hu-HU" sz="1600" b="1" dirty="0" smtClean="0"/>
              <a:t>2019. február </a:t>
            </a:r>
            <a:r>
              <a:rPr lang="hu-HU" sz="1600" b="1" dirty="0"/>
              <a:t>19</a:t>
            </a:r>
            <a:r>
              <a:rPr lang="hu-HU" sz="1600" b="1" dirty="0" smtClean="0"/>
              <a:t>.</a:t>
            </a:r>
            <a:endParaRPr lang="hu-HU" sz="1600" b="1" dirty="0">
              <a:solidFill>
                <a:srgbClr val="FF0000"/>
              </a:solidFill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175819" y="2598003"/>
            <a:ext cx="82846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600" b="1" dirty="0" smtClean="0"/>
              <a:t>Jogosultak köre: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Mezőgazdasági termelők és csoportjaik (50% mg-i árbevétel  +  min. 6000 STÉ).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Mezőgazdasági termelőnek nem minősülő mikro- és kisvállalkozások (</a:t>
            </a:r>
            <a:r>
              <a:rPr lang="hu-HU" sz="1600" dirty="0" err="1" smtClean="0"/>
              <a:t>Annex</a:t>
            </a:r>
            <a:r>
              <a:rPr lang="hu-HU" sz="1600" dirty="0" smtClean="0"/>
              <a:t> I. termékek).</a:t>
            </a:r>
            <a:endParaRPr lang="hu-HU" sz="1600" dirty="0"/>
          </a:p>
        </p:txBody>
      </p:sp>
      <p:sp>
        <p:nvSpPr>
          <p:cNvPr id="7" name="Téglalap 6"/>
          <p:cNvSpPr/>
          <p:nvPr/>
        </p:nvSpPr>
        <p:spPr>
          <a:xfrm>
            <a:off x="133200" y="339299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1600" b="1" dirty="0" smtClean="0"/>
              <a:t>Maximális támogatás:</a:t>
            </a:r>
            <a:endParaRPr lang="hu-HU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Egyéni </a:t>
            </a:r>
            <a:r>
              <a:rPr lang="hu-HU" sz="1600" dirty="0"/>
              <a:t>projekt </a:t>
            </a:r>
            <a:r>
              <a:rPr lang="hu-HU" sz="1600" dirty="0" err="1"/>
              <a:t>max</a:t>
            </a:r>
            <a:r>
              <a:rPr lang="hu-HU" sz="1600" dirty="0"/>
              <a:t>: 500 millió </a:t>
            </a:r>
            <a:r>
              <a:rPr lang="hu-HU" sz="1600" dirty="0" smtClean="0"/>
              <a:t>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Kollektív </a:t>
            </a:r>
            <a:r>
              <a:rPr lang="hu-HU" sz="1600" dirty="0"/>
              <a:t>beruházás </a:t>
            </a:r>
            <a:r>
              <a:rPr lang="hu-HU" sz="1600" dirty="0" err="1"/>
              <a:t>max</a:t>
            </a:r>
            <a:r>
              <a:rPr lang="hu-HU" sz="1600" dirty="0"/>
              <a:t>: </a:t>
            </a:r>
            <a:r>
              <a:rPr lang="hu-HU" sz="1600" dirty="0" smtClean="0"/>
              <a:t>1 milliárd Ft</a:t>
            </a:r>
            <a:endParaRPr lang="hu-HU" sz="16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4499992" y="1193849"/>
            <a:ext cx="453650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Keretösszeg: </a:t>
            </a:r>
            <a:r>
              <a:rPr lang="hu-HU" b="1" dirty="0" smtClean="0"/>
              <a:t>35 Mrd Ft</a:t>
            </a:r>
            <a:endParaRPr lang="hu-HU" b="1" dirty="0"/>
          </a:p>
        </p:txBody>
      </p:sp>
      <p:sp>
        <p:nvSpPr>
          <p:cNvPr id="9" name="Szövegdoboz 8"/>
          <p:cNvSpPr txBox="1"/>
          <p:nvPr/>
        </p:nvSpPr>
        <p:spPr>
          <a:xfrm>
            <a:off x="4499993" y="1579342"/>
            <a:ext cx="4536504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dirty="0" smtClean="0"/>
              <a:t>Beérkezett kérelem: </a:t>
            </a:r>
            <a:r>
              <a:rPr lang="hu-HU" sz="1600" b="1" dirty="0" smtClean="0"/>
              <a:t>433</a:t>
            </a:r>
            <a:r>
              <a:rPr lang="hu-HU" sz="1600" dirty="0" smtClean="0"/>
              <a:t> </a:t>
            </a:r>
            <a:r>
              <a:rPr lang="hu-HU" sz="1600" b="1" dirty="0" smtClean="0"/>
              <a:t>db</a:t>
            </a:r>
          </a:p>
          <a:p>
            <a:r>
              <a:rPr lang="hu-HU" sz="1600" dirty="0" smtClean="0"/>
              <a:t>Támogatási igény: </a:t>
            </a:r>
            <a:r>
              <a:rPr lang="hu-HU" sz="1600" b="1" dirty="0" smtClean="0"/>
              <a:t>25,6</a:t>
            </a:r>
            <a:r>
              <a:rPr lang="hu-HU" sz="1600" dirty="0" smtClean="0"/>
              <a:t> </a:t>
            </a:r>
            <a:r>
              <a:rPr lang="hu-HU" sz="1600" b="1" dirty="0" smtClean="0"/>
              <a:t>Mrd Ft</a:t>
            </a:r>
          </a:p>
          <a:p>
            <a:r>
              <a:rPr lang="hu-HU" sz="1600" dirty="0" smtClean="0"/>
              <a:t>Eddig</a:t>
            </a:r>
            <a:r>
              <a:rPr lang="hu-HU" sz="1600" b="1" dirty="0" smtClean="0"/>
              <a:t> 128 db támogatott kérelem, 7 Mrd forint; Csongrád megye: 15 db támogatott, 252 millió Ft;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133113" y="4349711"/>
            <a:ext cx="547629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/>
              <a:t>B</a:t>
            </a:r>
            <a:r>
              <a:rPr lang="hu-HU" b="1" dirty="0" smtClean="0"/>
              <a:t>orszőlő </a:t>
            </a:r>
            <a:r>
              <a:rPr lang="hu-HU" b="1" dirty="0"/>
              <a:t>ültetvények telepítésének támogatása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5004049" y="4039329"/>
            <a:ext cx="403244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Keretösszeg: </a:t>
            </a:r>
            <a:r>
              <a:rPr lang="hu-HU" b="1" dirty="0" smtClean="0"/>
              <a:t>4 Mrd Ft</a:t>
            </a:r>
            <a:endParaRPr lang="hu-HU" b="1" dirty="0"/>
          </a:p>
        </p:txBody>
      </p:sp>
      <p:sp>
        <p:nvSpPr>
          <p:cNvPr id="15" name="Téglalap 14"/>
          <p:cNvSpPr/>
          <p:nvPr/>
        </p:nvSpPr>
        <p:spPr>
          <a:xfrm>
            <a:off x="119069" y="471556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Kérelmek </a:t>
            </a:r>
            <a:r>
              <a:rPr lang="hu-HU" sz="1600" dirty="0"/>
              <a:t>benyújtása: 2018. február 15-től.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Ötödik </a:t>
            </a:r>
            <a:r>
              <a:rPr lang="hu-HU" sz="1600" dirty="0"/>
              <a:t>szakasz zárása: </a:t>
            </a:r>
            <a:r>
              <a:rPr lang="hu-HU" sz="1600" b="1" dirty="0" smtClean="0"/>
              <a:t>2019. március 18.</a:t>
            </a:r>
            <a:endParaRPr lang="hu-HU" sz="1600" b="1" dirty="0"/>
          </a:p>
        </p:txBody>
      </p:sp>
      <p:sp>
        <p:nvSpPr>
          <p:cNvPr id="16" name="Téglalap 15"/>
          <p:cNvSpPr/>
          <p:nvPr/>
        </p:nvSpPr>
        <p:spPr>
          <a:xfrm>
            <a:off x="175818" y="5229200"/>
            <a:ext cx="8500638" cy="830997"/>
          </a:xfrm>
          <a:prstGeom prst="rect">
            <a:avLst/>
          </a:prstGeom>
          <a:solidFill>
            <a:schemeClr val="lt1"/>
          </a:solidFill>
        </p:spPr>
        <p:txBody>
          <a:bodyPr wrap="square">
            <a:spAutoFit/>
          </a:bodyPr>
          <a:lstStyle/>
          <a:p>
            <a:r>
              <a:rPr lang="hu-HU" sz="1600" b="1" dirty="0"/>
              <a:t>Jogosultak köre: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Mezőgazdasági termelők és csoportjaik (50% mg-i árbevétel  +  min. 6000 STÉ</a:t>
            </a:r>
            <a:r>
              <a:rPr lang="hu-HU" sz="1600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Kizárólag új </a:t>
            </a:r>
            <a:r>
              <a:rPr lang="hu-HU" sz="1600" dirty="0"/>
              <a:t>telepítési engedéllyel </a:t>
            </a:r>
            <a:r>
              <a:rPr lang="hu-HU" sz="1600" dirty="0" smtClean="0"/>
              <a:t>rendelkezők.</a:t>
            </a:r>
            <a:endParaRPr lang="hu-HU" sz="1600" dirty="0"/>
          </a:p>
        </p:txBody>
      </p:sp>
      <p:sp>
        <p:nvSpPr>
          <p:cNvPr id="17" name="Téglalap 16"/>
          <p:cNvSpPr/>
          <p:nvPr/>
        </p:nvSpPr>
        <p:spPr>
          <a:xfrm>
            <a:off x="133200" y="6021288"/>
            <a:ext cx="8543256" cy="830997"/>
          </a:xfrm>
          <a:prstGeom prst="rect">
            <a:avLst/>
          </a:prstGeom>
          <a:solidFill>
            <a:schemeClr val="lt1"/>
          </a:solidFill>
        </p:spPr>
        <p:txBody>
          <a:bodyPr wrap="square">
            <a:spAutoFit/>
          </a:bodyPr>
          <a:lstStyle/>
          <a:p>
            <a:r>
              <a:rPr lang="hu-HU" sz="1600" b="1" dirty="0" smtClean="0"/>
              <a:t>Maximális támogatás:</a:t>
            </a:r>
            <a:endParaRPr lang="hu-HU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Egyéni </a:t>
            </a:r>
            <a:r>
              <a:rPr lang="hu-HU" sz="1600" dirty="0"/>
              <a:t>projekt </a:t>
            </a:r>
            <a:r>
              <a:rPr lang="hu-HU" sz="1600" dirty="0" err="1"/>
              <a:t>max</a:t>
            </a:r>
            <a:r>
              <a:rPr lang="hu-HU" sz="1600" dirty="0"/>
              <a:t>: </a:t>
            </a:r>
            <a:r>
              <a:rPr lang="hu-HU" sz="1600" dirty="0" smtClean="0"/>
              <a:t>75 millió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Kollektív </a:t>
            </a:r>
            <a:r>
              <a:rPr lang="hu-HU" sz="1600" dirty="0"/>
              <a:t>beruházás </a:t>
            </a:r>
            <a:r>
              <a:rPr lang="hu-HU" sz="1600" dirty="0" err="1"/>
              <a:t>max</a:t>
            </a:r>
            <a:r>
              <a:rPr lang="hu-HU" sz="1600" dirty="0"/>
              <a:t>: 150 millió </a:t>
            </a:r>
            <a:r>
              <a:rPr lang="hu-HU" sz="1600" dirty="0" smtClean="0"/>
              <a:t>Ft</a:t>
            </a:r>
            <a:endParaRPr lang="hu-HU" sz="1600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5004049" y="4426655"/>
            <a:ext cx="4032447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dirty="0" smtClean="0"/>
              <a:t>Beérkezett kérelem: </a:t>
            </a:r>
            <a:r>
              <a:rPr lang="hu-HU" sz="1600" b="1" dirty="0" smtClean="0"/>
              <a:t>78 db</a:t>
            </a:r>
          </a:p>
          <a:p>
            <a:r>
              <a:rPr lang="hu-HU" sz="1600" dirty="0" smtClean="0"/>
              <a:t>Támogatási igény: </a:t>
            </a:r>
            <a:r>
              <a:rPr lang="hu-HU" sz="1600" b="1" dirty="0" smtClean="0"/>
              <a:t>804</a:t>
            </a:r>
            <a:r>
              <a:rPr lang="hu-HU" sz="1600" dirty="0" smtClean="0"/>
              <a:t> </a:t>
            </a:r>
            <a:r>
              <a:rPr lang="hu-HU" sz="1600" b="1" dirty="0" smtClean="0"/>
              <a:t>millió Ft</a:t>
            </a:r>
          </a:p>
          <a:p>
            <a:r>
              <a:rPr lang="hu-HU" sz="1600" b="1" dirty="0" smtClean="0"/>
              <a:t>Nincs még beadott Csongrád megyei kérelem </a:t>
            </a:r>
          </a:p>
        </p:txBody>
      </p:sp>
    </p:spTree>
    <p:extLst>
      <p:ext uri="{BB962C8B-B14F-4D97-AF65-F5344CB8AC3E}">
        <p14:creationId xmlns:p14="http://schemas.microsoft.com/office/powerpoint/2010/main" val="402407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4860032" y="1490452"/>
            <a:ext cx="4176463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2200 beérkezett kérelem, 103 000 ha igényelt terület. </a:t>
            </a:r>
          </a:p>
          <a:p>
            <a:r>
              <a:rPr lang="hu-HU" b="1" dirty="0" smtClean="0"/>
              <a:t>Csongrád megye: </a:t>
            </a:r>
            <a:r>
              <a:rPr lang="hu-HU" dirty="0" smtClean="0"/>
              <a:t>összesen </a:t>
            </a:r>
            <a:r>
              <a:rPr lang="hu-HU" b="1" dirty="0" smtClean="0"/>
              <a:t>93 db kérelem, 4586 ha. </a:t>
            </a:r>
            <a:r>
              <a:rPr lang="hu-HU" i="1" dirty="0" smtClean="0"/>
              <a:t>(3380 ha gyep, 1183 ha szántó, 23 ha ültetvény).</a:t>
            </a:r>
          </a:p>
        </p:txBody>
      </p:sp>
      <p:sp>
        <p:nvSpPr>
          <p:cNvPr id="5" name="Téglalap 4"/>
          <p:cNvSpPr/>
          <p:nvPr/>
        </p:nvSpPr>
        <p:spPr>
          <a:xfrm>
            <a:off x="-265113" y="51882"/>
            <a:ext cx="939653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b="1" dirty="0">
                <a:solidFill>
                  <a:srgbClr val="FFFF00"/>
                </a:solidFill>
              </a:rPr>
              <a:t>Új </a:t>
            </a:r>
            <a:r>
              <a:rPr lang="hu-HU" sz="2400" b="1" dirty="0" smtClean="0">
                <a:solidFill>
                  <a:srgbClr val="FFFF00"/>
                </a:solidFill>
              </a:rPr>
              <a:t>felhívás</a:t>
            </a:r>
          </a:p>
          <a:p>
            <a:pPr algn="ctr"/>
            <a:r>
              <a:rPr lang="hu-HU" sz="2200" b="1" dirty="0" smtClean="0">
                <a:solidFill>
                  <a:schemeClr val="bg1"/>
                </a:solidFill>
              </a:rPr>
              <a:t>Ökológiai </a:t>
            </a:r>
            <a:r>
              <a:rPr lang="hu-HU" sz="2200" b="1" dirty="0">
                <a:solidFill>
                  <a:schemeClr val="bg1"/>
                </a:solidFill>
              </a:rPr>
              <a:t>gazdálkodásra történő </a:t>
            </a:r>
            <a:r>
              <a:rPr lang="hu-HU" sz="2200" b="1" dirty="0" smtClean="0">
                <a:solidFill>
                  <a:schemeClr val="bg1"/>
                </a:solidFill>
              </a:rPr>
              <a:t>áttérés, ökológiai </a:t>
            </a:r>
            <a:r>
              <a:rPr lang="hu-HU" sz="2200" b="1" dirty="0">
                <a:solidFill>
                  <a:schemeClr val="bg1"/>
                </a:solidFill>
              </a:rPr>
              <a:t>gazdálkodás fenntartása</a:t>
            </a:r>
            <a:endParaRPr lang="hu-HU" sz="2200" b="1" dirty="0" smtClean="0">
              <a:solidFill>
                <a:schemeClr val="bg1"/>
              </a:solidFill>
            </a:endParaRPr>
          </a:p>
          <a:p>
            <a:pPr algn="ctr"/>
            <a:endParaRPr lang="hu-HU" sz="2400" b="1" dirty="0" smtClean="0">
              <a:solidFill>
                <a:srgbClr val="FFFF00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3044698" y="836712"/>
            <a:ext cx="27769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 smtClean="0">
                <a:solidFill>
                  <a:schemeClr val="bg1"/>
                </a:solidFill>
              </a:rPr>
              <a:t>Megjelenés: 2018. október 29.</a:t>
            </a:r>
            <a:endParaRPr lang="hu-HU" sz="1600" dirty="0">
              <a:solidFill>
                <a:schemeClr val="bg1"/>
              </a:solidFill>
            </a:endParaRPr>
          </a:p>
        </p:txBody>
      </p:sp>
      <p:sp>
        <p:nvSpPr>
          <p:cNvPr id="17" name="Téglalap 16"/>
          <p:cNvSpPr/>
          <p:nvPr/>
        </p:nvSpPr>
        <p:spPr>
          <a:xfrm>
            <a:off x="798170" y="5926000"/>
            <a:ext cx="7895404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sz="1600" dirty="0" smtClean="0"/>
              <a:t>2016-ban </a:t>
            </a:r>
            <a:r>
              <a:rPr lang="hu-HU" sz="1600" dirty="0"/>
              <a:t>az Irányító Hatóság </a:t>
            </a:r>
            <a:r>
              <a:rPr lang="hu-HU" sz="1600" b="1" dirty="0"/>
              <a:t>2200 kérelmet </a:t>
            </a:r>
            <a:r>
              <a:rPr lang="hu-HU" sz="1600" dirty="0"/>
              <a:t>(A kérelmek 99%-át) támogatott, </a:t>
            </a:r>
            <a:endParaRPr lang="hu-HU" sz="1600" dirty="0" smtClean="0"/>
          </a:p>
          <a:p>
            <a:pPr algn="ctr"/>
            <a:r>
              <a:rPr lang="hu-HU" sz="1600" b="1" dirty="0" smtClean="0"/>
              <a:t>62 Mrd </a:t>
            </a:r>
            <a:r>
              <a:rPr lang="hu-HU" sz="1600" b="1" dirty="0"/>
              <a:t>forint </a:t>
            </a:r>
            <a:r>
              <a:rPr lang="hu-HU" sz="1600" dirty="0"/>
              <a:t>összegben</a:t>
            </a:r>
            <a:r>
              <a:rPr lang="hu-HU" sz="1600" dirty="0" smtClean="0"/>
              <a:t>. </a:t>
            </a:r>
            <a:r>
              <a:rPr lang="hu-HU" sz="1600" b="1" dirty="0" smtClean="0"/>
              <a:t>A mostani kiírásról döntés 2019. II. negyedévében.</a:t>
            </a:r>
          </a:p>
          <a:p>
            <a:endParaRPr lang="hu-HU" sz="1600" dirty="0"/>
          </a:p>
        </p:txBody>
      </p:sp>
      <p:sp>
        <p:nvSpPr>
          <p:cNvPr id="18" name="Lekerekített téglalap 17"/>
          <p:cNvSpPr/>
          <p:nvPr/>
        </p:nvSpPr>
        <p:spPr>
          <a:xfrm>
            <a:off x="6291412" y="818776"/>
            <a:ext cx="2745083" cy="60202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b="1" dirty="0" smtClean="0">
                <a:solidFill>
                  <a:schemeClr val="tx1"/>
                </a:solidFill>
                <a:latin typeface="+mj-lt"/>
              </a:rPr>
              <a:t>Támogatási keret: 12 Mrd Ft </a:t>
            </a:r>
          </a:p>
        </p:txBody>
      </p:sp>
      <p:sp>
        <p:nvSpPr>
          <p:cNvPr id="20" name="Téglalap 19"/>
          <p:cNvSpPr/>
          <p:nvPr/>
        </p:nvSpPr>
        <p:spPr>
          <a:xfrm>
            <a:off x="65981" y="1338359"/>
            <a:ext cx="467989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b="1" dirty="0" smtClean="0"/>
              <a:t>Benyújtás</a:t>
            </a:r>
            <a:r>
              <a:rPr lang="hu-HU" b="1" dirty="0"/>
              <a:t>: </a:t>
            </a:r>
            <a:r>
              <a:rPr lang="hu-HU" b="1" dirty="0" smtClean="0"/>
              <a:t>2018. december 1. – december 21.</a:t>
            </a:r>
            <a:endParaRPr lang="hu-HU" b="1" dirty="0"/>
          </a:p>
        </p:txBody>
      </p:sp>
      <p:sp>
        <p:nvSpPr>
          <p:cNvPr id="21" name="Téglalap 20"/>
          <p:cNvSpPr/>
          <p:nvPr/>
        </p:nvSpPr>
        <p:spPr>
          <a:xfrm>
            <a:off x="65980" y="1844824"/>
            <a:ext cx="467989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400" b="1" u="sng" dirty="0"/>
              <a:t>A felhívás célja: </a:t>
            </a:r>
            <a:endParaRPr lang="hu-HU" sz="1400" b="1" u="sng" dirty="0" smtClean="0"/>
          </a:p>
          <a:p>
            <a:pPr algn="just"/>
            <a:r>
              <a:rPr lang="hu-HU" sz="1400" b="1" dirty="0" smtClean="0"/>
              <a:t>a </a:t>
            </a:r>
            <a:r>
              <a:rPr lang="hu-HU" sz="1400" b="1" dirty="0"/>
              <a:t>biológiai sokféleség fenntartása és növelése</a:t>
            </a:r>
            <a:r>
              <a:rPr lang="hu-HU" sz="1400" dirty="0"/>
              <a:t>, a természetes önszabályozó folyamatok erősítése, a talaj biológiai állapotának védelme és javítása, a </a:t>
            </a:r>
            <a:r>
              <a:rPr lang="hu-HU" sz="1400" dirty="0" err="1"/>
              <a:t>növényvédőszerek</a:t>
            </a:r>
            <a:r>
              <a:rPr lang="hu-HU" sz="1400" dirty="0"/>
              <a:t> szakszerűtlen használatából és a helytelen tápanyag-gazdálkodásból eredő kedvezőtlen környezeti hatások csökkentése, és az élelmiszerbiztonság garantálása.</a:t>
            </a:r>
          </a:p>
        </p:txBody>
      </p:sp>
      <p:sp>
        <p:nvSpPr>
          <p:cNvPr id="25" name="Lekerekített téglalap 24"/>
          <p:cNvSpPr/>
          <p:nvPr/>
        </p:nvSpPr>
        <p:spPr>
          <a:xfrm>
            <a:off x="4644007" y="3068959"/>
            <a:ext cx="4392489" cy="27625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b="1" u="sng" dirty="0"/>
              <a:t>Jogosultsági kritériumok: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600" dirty="0"/>
              <a:t>A támogatással érintett tábla </a:t>
            </a:r>
            <a:r>
              <a:rPr lang="hu-HU" sz="1600" dirty="0" smtClean="0"/>
              <a:t>min. </a:t>
            </a:r>
            <a:r>
              <a:rPr lang="hu-HU" sz="1600" dirty="0"/>
              <a:t>mérete </a:t>
            </a:r>
            <a:r>
              <a:rPr lang="hu-HU" sz="1600" b="1" dirty="0" smtClean="0"/>
              <a:t>0,25 ha </a:t>
            </a:r>
            <a:r>
              <a:rPr lang="hu-HU" sz="1600" dirty="0"/>
              <a:t>nagyságú.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600" dirty="0" smtClean="0"/>
              <a:t>A támogatással érintett terület minden földhasználati kategória esetében min. </a:t>
            </a:r>
            <a:r>
              <a:rPr lang="hu-HU" sz="1600" b="1" dirty="0" smtClean="0"/>
              <a:t>1 ha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600" dirty="0" smtClean="0"/>
              <a:t>ökológiai </a:t>
            </a:r>
            <a:r>
              <a:rPr lang="hu-HU" sz="1600" dirty="0"/>
              <a:t>tanúsító szervezettel kötött érvényes és </a:t>
            </a:r>
            <a:r>
              <a:rPr lang="hu-HU" sz="1600" b="1" dirty="0"/>
              <a:t>2019. január 1-jétől </a:t>
            </a:r>
            <a:r>
              <a:rPr lang="hu-HU" sz="1600" dirty="0"/>
              <a:t>hatályos tanúsítási szerződés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600" dirty="0"/>
              <a:t>kötelezettségvállalással érintett terület egyúttal </a:t>
            </a:r>
            <a:r>
              <a:rPr lang="hu-HU" sz="1600" b="1" dirty="0"/>
              <a:t>nem vonható be az agrár-környezetgazdálkodási támogatásba</a:t>
            </a:r>
          </a:p>
        </p:txBody>
      </p:sp>
      <p:sp>
        <p:nvSpPr>
          <p:cNvPr id="26" name="Lekerekített téglalap 25"/>
          <p:cNvSpPr/>
          <p:nvPr/>
        </p:nvSpPr>
        <p:spPr>
          <a:xfrm>
            <a:off x="148188" y="3445262"/>
            <a:ext cx="4170357" cy="82809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b="1" u="sng" dirty="0"/>
              <a:t>Kötelezettségvállalás időtartama: </a:t>
            </a:r>
            <a:endParaRPr lang="hu-HU" sz="1600" b="1" u="sng" dirty="0" smtClean="0"/>
          </a:p>
          <a:p>
            <a:pPr algn="ctr"/>
            <a:r>
              <a:rPr lang="hu-HU" sz="1600" dirty="0" smtClean="0"/>
              <a:t>2019</a:t>
            </a:r>
            <a:r>
              <a:rPr lang="hu-HU" sz="1600" dirty="0"/>
              <a:t>. január 1. – 2023. december 31.</a:t>
            </a:r>
          </a:p>
        </p:txBody>
      </p:sp>
      <p:sp>
        <p:nvSpPr>
          <p:cNvPr id="28" name="Lekerekített téglalap 27"/>
          <p:cNvSpPr/>
          <p:nvPr/>
        </p:nvSpPr>
        <p:spPr>
          <a:xfrm>
            <a:off x="136080" y="4400153"/>
            <a:ext cx="4182466" cy="9361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dirty="0" smtClean="0"/>
              <a:t>Gyepgazdálkodás esetén </a:t>
            </a:r>
          </a:p>
          <a:p>
            <a:pPr algn="ctr"/>
            <a:r>
              <a:rPr lang="hu-HU" sz="1600" b="1" dirty="0" smtClean="0"/>
              <a:t>legeltetés </a:t>
            </a:r>
            <a:r>
              <a:rPr lang="hu-HU" sz="1600" b="1" dirty="0"/>
              <a:t>legalább 0,3 ÁE/ha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3626073" y="1660158"/>
            <a:ext cx="101793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/>
              <a:t>Lezárult!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94092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-29925" y="77723"/>
            <a:ext cx="89991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b="1" dirty="0">
                <a:solidFill>
                  <a:srgbClr val="FFFF00"/>
                </a:solidFill>
              </a:rPr>
              <a:t>Új </a:t>
            </a:r>
            <a:r>
              <a:rPr lang="hu-HU" sz="2400" b="1" dirty="0" smtClean="0">
                <a:solidFill>
                  <a:srgbClr val="FFFF00"/>
                </a:solidFill>
              </a:rPr>
              <a:t>felhívás - </a:t>
            </a:r>
            <a:r>
              <a:rPr lang="hu-HU" sz="2400" b="1" dirty="0" smtClean="0">
                <a:solidFill>
                  <a:schemeClr val="bg1"/>
                </a:solidFill>
              </a:rPr>
              <a:t>Mezőgazdasági </a:t>
            </a:r>
            <a:r>
              <a:rPr lang="hu-HU" sz="2400" b="1" dirty="0">
                <a:solidFill>
                  <a:schemeClr val="bg1"/>
                </a:solidFill>
              </a:rPr>
              <a:t>termékek </a:t>
            </a:r>
            <a:r>
              <a:rPr lang="hu-HU" sz="2400" b="1" dirty="0" smtClean="0">
                <a:solidFill>
                  <a:schemeClr val="bg1"/>
                </a:solidFill>
              </a:rPr>
              <a:t>értéknövelése </a:t>
            </a:r>
            <a:r>
              <a:rPr lang="hu-HU" sz="2400" b="1" dirty="0">
                <a:solidFill>
                  <a:schemeClr val="bg1"/>
                </a:solidFill>
              </a:rPr>
              <a:t>a </a:t>
            </a:r>
            <a:r>
              <a:rPr lang="hu-HU" sz="2400" b="1" dirty="0" smtClean="0">
                <a:solidFill>
                  <a:schemeClr val="bg1"/>
                </a:solidFill>
              </a:rPr>
              <a:t>feldolgozásban </a:t>
            </a:r>
          </a:p>
        </p:txBody>
      </p:sp>
      <p:sp>
        <p:nvSpPr>
          <p:cNvPr id="6" name="Lekerekített téglalap 5"/>
          <p:cNvSpPr/>
          <p:nvPr/>
        </p:nvSpPr>
        <p:spPr>
          <a:xfrm>
            <a:off x="186615" y="2069145"/>
            <a:ext cx="5034256" cy="1821383"/>
          </a:xfrm>
          <a:prstGeom prst="roundRect">
            <a:avLst>
              <a:gd name="adj" fmla="val 14002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hu-HU" sz="1600" b="1" u="sng" dirty="0" smtClean="0"/>
          </a:p>
          <a:p>
            <a:pPr algn="just"/>
            <a:r>
              <a:rPr lang="hu-HU" sz="1600" b="1" u="sng" dirty="0" smtClean="0"/>
              <a:t>A támogatás célja:</a:t>
            </a:r>
            <a:r>
              <a:rPr lang="hu-HU" sz="1600" dirty="0" smtClean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600" b="1" dirty="0"/>
              <a:t>k</a:t>
            </a:r>
            <a:r>
              <a:rPr lang="hu-HU" sz="1600" b="1" dirty="0" smtClean="0"/>
              <a:t>apacitásbővítés</a:t>
            </a:r>
            <a:r>
              <a:rPr lang="hu-HU" sz="1600" b="1" dirty="0"/>
              <a:t>, </a:t>
            </a:r>
            <a:r>
              <a:rPr lang="hu-HU" sz="1600" b="1" dirty="0" smtClean="0"/>
              <a:t>technológia-fejlesztés</a:t>
            </a:r>
          </a:p>
          <a:p>
            <a:pPr lvl="1" algn="just"/>
            <a:r>
              <a:rPr lang="hu-HU" sz="1600" dirty="0" smtClean="0"/>
              <a:t>(új épületek építése, új gépek beszerzése);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600" b="1" dirty="0"/>
              <a:t>e</a:t>
            </a:r>
            <a:r>
              <a:rPr lang="hu-HU" sz="1600" b="1" dirty="0" smtClean="0"/>
              <a:t>nergiahatékonyság növelése </a:t>
            </a:r>
          </a:p>
          <a:p>
            <a:pPr lvl="1" algn="just"/>
            <a:r>
              <a:rPr lang="hu-HU" sz="1600" dirty="0" smtClean="0"/>
              <a:t>(meglévő üzemek korszerűsítése, megújuló                                                                                                                                            energia termelése).</a:t>
            </a:r>
            <a:endParaRPr lang="hu-HU" sz="1600" dirty="0"/>
          </a:p>
        </p:txBody>
      </p:sp>
      <p:sp>
        <p:nvSpPr>
          <p:cNvPr id="7" name="Lekerekített téglalap 6"/>
          <p:cNvSpPr/>
          <p:nvPr/>
        </p:nvSpPr>
        <p:spPr>
          <a:xfrm>
            <a:off x="222150" y="3902056"/>
            <a:ext cx="4999490" cy="68407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u-HU" altLang="hu-HU" sz="1600" b="1" u="sng" dirty="0" smtClean="0">
                <a:solidFill>
                  <a:prstClr val="black"/>
                </a:solidFill>
                <a:cs typeface="Times New Roman" pitchFamily="18" charset="0"/>
              </a:rPr>
              <a:t>Két célterület:</a:t>
            </a:r>
          </a:p>
          <a:p>
            <a:pPr marL="342900" indent="-342900" algn="just">
              <a:buAutoNum type="arabicPeriod"/>
            </a:pPr>
            <a:r>
              <a:rPr lang="hu-HU" sz="1400" dirty="0" smtClean="0"/>
              <a:t>Élelmiszer-feldolgozó </a:t>
            </a:r>
            <a:r>
              <a:rPr lang="hu-HU" sz="1400" dirty="0"/>
              <a:t>üzemek </a:t>
            </a:r>
            <a:r>
              <a:rPr lang="hu-HU" sz="1400" dirty="0" smtClean="0"/>
              <a:t>fejlesztése</a:t>
            </a:r>
          </a:p>
          <a:p>
            <a:pPr marL="342900" indent="-342900" algn="just">
              <a:buAutoNum type="arabicPeriod"/>
            </a:pPr>
            <a:r>
              <a:rPr lang="hu-HU" sz="1400" dirty="0" smtClean="0">
                <a:solidFill>
                  <a:schemeClr val="tx1"/>
                </a:solidFill>
              </a:rPr>
              <a:t>Borászati üzemek fejlesztése</a:t>
            </a:r>
            <a:r>
              <a:rPr lang="hu-HU" sz="1300" dirty="0" smtClean="0">
                <a:solidFill>
                  <a:schemeClr val="tx1"/>
                </a:solidFill>
              </a:rPr>
              <a:t>      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8" name="Lekerekített téglalap 7"/>
          <p:cNvSpPr/>
          <p:nvPr/>
        </p:nvSpPr>
        <p:spPr>
          <a:xfrm>
            <a:off x="5869554" y="877942"/>
            <a:ext cx="3111130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b="1" dirty="0" smtClean="0">
                <a:solidFill>
                  <a:schemeClr val="tx1"/>
                </a:solidFill>
                <a:latin typeface="+mj-lt"/>
              </a:rPr>
              <a:t>Támogatási keret: 50 Mrd Ft </a:t>
            </a:r>
          </a:p>
          <a:p>
            <a:pPr algn="ctr"/>
            <a:r>
              <a:rPr lang="hu-HU" sz="1200" b="1" dirty="0" smtClean="0">
                <a:solidFill>
                  <a:schemeClr val="tx1"/>
                </a:solidFill>
                <a:latin typeface="+mj-lt"/>
              </a:rPr>
              <a:t>(1. célterület: </a:t>
            </a:r>
            <a:r>
              <a:rPr lang="hu-HU" sz="1200" b="1" dirty="0">
                <a:solidFill>
                  <a:schemeClr val="tx1"/>
                </a:solidFill>
                <a:latin typeface="+mj-lt"/>
              </a:rPr>
              <a:t>4</a:t>
            </a:r>
            <a:r>
              <a:rPr lang="hu-HU" sz="1200" b="1" dirty="0" smtClean="0">
                <a:solidFill>
                  <a:schemeClr val="tx1"/>
                </a:solidFill>
                <a:latin typeface="+mj-lt"/>
              </a:rPr>
              <a:t>0 Mrd Ft; </a:t>
            </a:r>
          </a:p>
          <a:p>
            <a:pPr algn="ctr"/>
            <a:r>
              <a:rPr lang="hu-HU" sz="1200" b="1" dirty="0" smtClean="0">
                <a:solidFill>
                  <a:schemeClr val="tx1"/>
                </a:solidFill>
                <a:latin typeface="+mj-lt"/>
              </a:rPr>
              <a:t>2. célterület 10 Mrd Ft)</a:t>
            </a:r>
            <a:endParaRPr lang="hu-HU" sz="1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Lekerekített téglalap 8"/>
          <p:cNvSpPr/>
          <p:nvPr/>
        </p:nvSpPr>
        <p:spPr>
          <a:xfrm>
            <a:off x="5792362" y="1772816"/>
            <a:ext cx="3222751" cy="324036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b="1" u="sng" dirty="0" smtClean="0">
                <a:solidFill>
                  <a:schemeClr val="tx1"/>
                </a:solidFill>
              </a:rPr>
              <a:t>Támogatás várható mértéke</a:t>
            </a:r>
          </a:p>
          <a:p>
            <a:pPr algn="ctr"/>
            <a:r>
              <a:rPr lang="hu-HU" sz="1400" b="1" u="sng" dirty="0" smtClean="0">
                <a:solidFill>
                  <a:schemeClr val="tx1"/>
                </a:solidFill>
              </a:rPr>
              <a:t>és intenzitása:</a:t>
            </a:r>
          </a:p>
          <a:p>
            <a:pPr algn="ctr"/>
            <a:endParaRPr lang="hu-HU" sz="1400" b="1" u="sng" dirty="0" smtClean="0">
              <a:solidFill>
                <a:schemeClr val="tx1"/>
              </a:solidFill>
            </a:endParaRPr>
          </a:p>
          <a:p>
            <a:pPr marL="180975" indent="-180975" algn="just">
              <a:buAutoNum type="arabicPeriod"/>
            </a:pPr>
            <a:r>
              <a:rPr lang="hu-HU" sz="1400" dirty="0" smtClean="0">
                <a:solidFill>
                  <a:schemeClr val="tx1"/>
                </a:solidFill>
              </a:rPr>
              <a:t>célterület: egyéni </a:t>
            </a:r>
            <a:r>
              <a:rPr lang="hu-HU" sz="1400" dirty="0">
                <a:solidFill>
                  <a:schemeClr val="tx1"/>
                </a:solidFill>
              </a:rPr>
              <a:t>projekt -</a:t>
            </a:r>
            <a:r>
              <a:rPr lang="hu-HU" sz="1400" dirty="0" smtClean="0">
                <a:solidFill>
                  <a:schemeClr val="tx1"/>
                </a:solidFill>
              </a:rPr>
              <a:t> max. 500 </a:t>
            </a:r>
            <a:r>
              <a:rPr lang="hu-HU" sz="1400" dirty="0">
                <a:solidFill>
                  <a:schemeClr val="tx1"/>
                </a:solidFill>
              </a:rPr>
              <a:t>millió </a:t>
            </a:r>
            <a:r>
              <a:rPr lang="hu-HU" sz="1400" dirty="0" smtClean="0">
                <a:solidFill>
                  <a:schemeClr val="tx1"/>
                </a:solidFill>
              </a:rPr>
              <a:t>Ft, </a:t>
            </a:r>
            <a:r>
              <a:rPr lang="hu-HU" sz="1400" dirty="0">
                <a:solidFill>
                  <a:schemeClr val="tx1"/>
                </a:solidFill>
              </a:rPr>
              <a:t>kollektív </a:t>
            </a:r>
            <a:r>
              <a:rPr lang="hu-HU" sz="1400" dirty="0" smtClean="0">
                <a:solidFill>
                  <a:schemeClr val="tx1"/>
                </a:solidFill>
              </a:rPr>
              <a:t>projekt - max. 1,5 milliárd Ft</a:t>
            </a:r>
          </a:p>
          <a:p>
            <a:pPr marL="180975" indent="-180975" algn="just">
              <a:buAutoNum type="arabicPeriod"/>
            </a:pPr>
            <a:r>
              <a:rPr lang="hu-HU" sz="1400" dirty="0">
                <a:solidFill>
                  <a:schemeClr val="tx1"/>
                </a:solidFill>
              </a:rPr>
              <a:t>c</a:t>
            </a:r>
            <a:r>
              <a:rPr lang="hu-HU" sz="1400" dirty="0" smtClean="0">
                <a:solidFill>
                  <a:schemeClr val="tx1"/>
                </a:solidFill>
              </a:rPr>
              <a:t>élterület: egyéni projekt </a:t>
            </a:r>
            <a:r>
              <a:rPr lang="hu-HU" sz="1400" dirty="0" err="1" smtClean="0">
                <a:solidFill>
                  <a:schemeClr val="tx1"/>
                </a:solidFill>
              </a:rPr>
              <a:t>max</a:t>
            </a:r>
            <a:r>
              <a:rPr lang="hu-HU" sz="1400" dirty="0" smtClean="0">
                <a:solidFill>
                  <a:schemeClr val="tx1"/>
                </a:solidFill>
              </a:rPr>
              <a:t>. 200 millió Ft, kollektív projekt </a:t>
            </a:r>
            <a:r>
              <a:rPr lang="hu-HU" sz="1400" dirty="0" err="1" smtClean="0">
                <a:solidFill>
                  <a:schemeClr val="tx1"/>
                </a:solidFill>
              </a:rPr>
              <a:t>max</a:t>
            </a:r>
            <a:r>
              <a:rPr lang="hu-HU" sz="1400" dirty="0" smtClean="0">
                <a:solidFill>
                  <a:schemeClr val="tx1"/>
                </a:solidFill>
              </a:rPr>
              <a:t>. 500 millió Ft</a:t>
            </a:r>
          </a:p>
          <a:p>
            <a:pPr marL="342900" indent="-342900" algn="just">
              <a:buAutoNum type="arabicPeriod"/>
            </a:pPr>
            <a:endParaRPr lang="hu-HU" sz="1400" dirty="0">
              <a:solidFill>
                <a:schemeClr val="tx1"/>
              </a:solidFill>
            </a:endParaRPr>
          </a:p>
          <a:p>
            <a:pPr algn="just"/>
            <a:r>
              <a:rPr lang="hu-HU" sz="1400" dirty="0">
                <a:solidFill>
                  <a:schemeClr val="tx1"/>
                </a:solidFill>
              </a:rPr>
              <a:t>50% </a:t>
            </a:r>
            <a:r>
              <a:rPr lang="hu-HU" sz="1400" dirty="0" smtClean="0">
                <a:solidFill>
                  <a:schemeClr val="tx1"/>
                </a:solidFill>
              </a:rPr>
              <a:t>(Pest megye: </a:t>
            </a:r>
            <a:r>
              <a:rPr lang="hu-HU" sz="1400" dirty="0">
                <a:solidFill>
                  <a:schemeClr val="tx1"/>
                </a:solidFill>
              </a:rPr>
              <a:t>40%) </a:t>
            </a:r>
            <a:r>
              <a:rPr lang="hu-HU" sz="1400" i="1" dirty="0" smtClean="0">
                <a:solidFill>
                  <a:schemeClr val="tx1"/>
                </a:solidFill>
              </a:rPr>
              <a:t>- nem </a:t>
            </a:r>
            <a:r>
              <a:rPr lang="hu-HU" sz="1400" i="1" dirty="0">
                <a:solidFill>
                  <a:schemeClr val="tx1"/>
                </a:solidFill>
              </a:rPr>
              <a:t>Annex I. termék előállítása esetén állami támogatási szempontú besorolás miatt </a:t>
            </a:r>
            <a:r>
              <a:rPr lang="hu-HU" sz="1400" i="1" dirty="0" smtClean="0">
                <a:solidFill>
                  <a:schemeClr val="tx1"/>
                </a:solidFill>
              </a:rPr>
              <a:t>esetenként eltérhet.</a:t>
            </a:r>
            <a:endParaRPr lang="hu-HU" sz="1400" dirty="0" smtClean="0">
              <a:solidFill>
                <a:schemeClr val="tx1"/>
              </a:solidFill>
            </a:endParaRPr>
          </a:p>
        </p:txBody>
      </p:sp>
      <p:sp>
        <p:nvSpPr>
          <p:cNvPr id="10" name="Lekerekített téglalap 9"/>
          <p:cNvSpPr/>
          <p:nvPr/>
        </p:nvSpPr>
        <p:spPr>
          <a:xfrm>
            <a:off x="179251" y="4618434"/>
            <a:ext cx="5041620" cy="131853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u-HU" altLang="hu-HU" sz="1600" u="sng" dirty="0" smtClean="0">
                <a:solidFill>
                  <a:prstClr val="black"/>
                </a:solidFill>
                <a:cs typeface="Times New Roman" pitchFamily="18" charset="0"/>
              </a:rPr>
              <a:t>Jogosultak:</a:t>
            </a:r>
          </a:p>
          <a:p>
            <a:pPr algn="just"/>
            <a:r>
              <a:rPr lang="hu-HU" sz="1600" b="1" dirty="0" smtClean="0"/>
              <a:t>Mezőgazdasági termelők </a:t>
            </a:r>
            <a:r>
              <a:rPr lang="hu-HU" sz="1600" dirty="0" smtClean="0"/>
              <a:t>(legalább 50% mg.-i </a:t>
            </a:r>
            <a:r>
              <a:rPr lang="hu-HU" sz="1600" dirty="0"/>
              <a:t>á</a:t>
            </a:r>
            <a:r>
              <a:rPr lang="hu-HU" sz="1600" dirty="0" smtClean="0"/>
              <a:t>rbevétel) </a:t>
            </a:r>
            <a:r>
              <a:rPr lang="hu-HU" sz="1600" dirty="0"/>
              <a:t>és </a:t>
            </a:r>
            <a:r>
              <a:rPr lang="hu-HU" sz="1600" b="1" dirty="0" smtClean="0"/>
              <a:t>mezőgazdasági </a:t>
            </a:r>
            <a:r>
              <a:rPr lang="hu-HU" sz="1600" b="1" dirty="0"/>
              <a:t>termelőnek nem minősülő mikro- és    kisvállalkozáso</a:t>
            </a:r>
            <a:r>
              <a:rPr lang="hu-HU" sz="1600" dirty="0"/>
              <a:t>k (</a:t>
            </a:r>
            <a:r>
              <a:rPr lang="hu-HU" sz="1600" dirty="0" smtClean="0"/>
              <a:t>utóbbiak </a:t>
            </a:r>
            <a:r>
              <a:rPr lang="hu-HU" sz="1600" dirty="0"/>
              <a:t>kizárólag Annex I. terméket </a:t>
            </a:r>
            <a:r>
              <a:rPr lang="hu-HU" sz="1600" dirty="0" smtClean="0"/>
              <a:t>állíthatnak </a:t>
            </a:r>
            <a:r>
              <a:rPr lang="hu-HU" sz="1600" dirty="0"/>
              <a:t>elő</a:t>
            </a:r>
            <a:r>
              <a:rPr lang="hu-HU" sz="1600" dirty="0" smtClean="0"/>
              <a:t>).</a:t>
            </a:r>
            <a:r>
              <a:rPr lang="hu-HU" sz="1300" dirty="0" smtClean="0"/>
              <a:t>      </a:t>
            </a:r>
            <a:endParaRPr lang="hu-HU" sz="1400" dirty="0"/>
          </a:p>
        </p:txBody>
      </p:sp>
      <p:sp>
        <p:nvSpPr>
          <p:cNvPr id="11" name="Téglalap 10"/>
          <p:cNvSpPr/>
          <p:nvPr/>
        </p:nvSpPr>
        <p:spPr>
          <a:xfrm>
            <a:off x="186615" y="877942"/>
            <a:ext cx="425301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 smtClean="0"/>
              <a:t>Benyújtás</a:t>
            </a:r>
            <a:r>
              <a:rPr lang="hu-HU" b="1" dirty="0"/>
              <a:t>: 2019. január </a:t>
            </a:r>
            <a:r>
              <a:rPr lang="hu-HU" b="1" dirty="0" smtClean="0"/>
              <a:t>02-től</a:t>
            </a:r>
          </a:p>
          <a:p>
            <a:pPr lvl="0"/>
            <a:r>
              <a:rPr lang="hu-HU" dirty="0">
                <a:solidFill>
                  <a:prstClr val="black"/>
                </a:solidFill>
              </a:rPr>
              <a:t>Harmadik szakasz zárása: </a:t>
            </a:r>
            <a:r>
              <a:rPr lang="hu-HU" b="1" dirty="0">
                <a:solidFill>
                  <a:prstClr val="black"/>
                </a:solidFill>
              </a:rPr>
              <a:t>2019. </a:t>
            </a:r>
            <a:r>
              <a:rPr lang="hu-HU" b="1" dirty="0" smtClean="0">
                <a:solidFill>
                  <a:prstClr val="black"/>
                </a:solidFill>
              </a:rPr>
              <a:t>március 4.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3051172" y="539388"/>
            <a:ext cx="27769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 smtClean="0">
                <a:solidFill>
                  <a:schemeClr val="bg1"/>
                </a:solidFill>
              </a:rPr>
              <a:t>Megjelenés: 2018. október 19.</a:t>
            </a:r>
            <a:endParaRPr lang="hu-HU" sz="1600" dirty="0">
              <a:solidFill>
                <a:schemeClr val="bg1"/>
              </a:solidFill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222150" y="5949280"/>
            <a:ext cx="8375824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dirty="0"/>
              <a:t>Korábbi döntések: </a:t>
            </a:r>
            <a:r>
              <a:rPr lang="hu-HU" sz="1600" dirty="0" smtClean="0"/>
              <a:t>ÉLIP </a:t>
            </a:r>
            <a:r>
              <a:rPr lang="hu-HU" sz="1600" dirty="0"/>
              <a:t>esetében eddig </a:t>
            </a:r>
            <a:r>
              <a:rPr lang="hu-HU" sz="1600" b="1" dirty="0" smtClean="0"/>
              <a:t>653 </a:t>
            </a:r>
            <a:r>
              <a:rPr lang="hu-HU" sz="1600" b="1" dirty="0"/>
              <a:t>projektet </a:t>
            </a:r>
            <a:r>
              <a:rPr lang="hu-HU" sz="1600" dirty="0"/>
              <a:t>támogatott a tárca, </a:t>
            </a:r>
            <a:r>
              <a:rPr lang="hu-HU" sz="1600" b="1" dirty="0" smtClean="0"/>
              <a:t>117 Mrd </a:t>
            </a:r>
            <a:r>
              <a:rPr lang="hu-HU" sz="1600" b="1" dirty="0"/>
              <a:t>forint </a:t>
            </a:r>
            <a:r>
              <a:rPr lang="hu-HU" sz="1600" dirty="0" smtClean="0"/>
              <a:t>értékben </a:t>
            </a:r>
            <a:r>
              <a:rPr lang="hu-HU" sz="1600" b="1" dirty="0" smtClean="0"/>
              <a:t>(Csongrád megye: 39 nyertes, 5,2 Mrd Ft).</a:t>
            </a:r>
            <a:r>
              <a:rPr lang="hu-HU" sz="1600" b="1" dirty="0"/>
              <a:t> </a:t>
            </a:r>
            <a:r>
              <a:rPr lang="hu-HU" sz="1600" dirty="0" smtClean="0"/>
              <a:t>Borászati </a:t>
            </a:r>
            <a:r>
              <a:rPr lang="hu-HU" sz="1600" dirty="0"/>
              <a:t>beruházások </a:t>
            </a:r>
            <a:r>
              <a:rPr lang="hu-HU" sz="1600" dirty="0" smtClean="0"/>
              <a:t>esetében </a:t>
            </a:r>
            <a:r>
              <a:rPr lang="hu-HU" sz="1600" b="1" dirty="0" smtClean="0"/>
              <a:t>548 támogatott</a:t>
            </a:r>
            <a:r>
              <a:rPr lang="hu-HU" sz="1600" dirty="0" smtClean="0"/>
              <a:t>, </a:t>
            </a:r>
            <a:r>
              <a:rPr lang="hu-HU" sz="1600" dirty="0"/>
              <a:t>közel </a:t>
            </a:r>
            <a:r>
              <a:rPr lang="hu-HU" sz="1600" b="1" dirty="0"/>
              <a:t>35 </a:t>
            </a:r>
            <a:r>
              <a:rPr lang="hu-HU" sz="1600" b="1" dirty="0" smtClean="0"/>
              <a:t>Mrd </a:t>
            </a:r>
            <a:r>
              <a:rPr lang="hu-HU" sz="1600" b="1" dirty="0"/>
              <a:t>forint </a:t>
            </a:r>
            <a:r>
              <a:rPr lang="hu-HU" sz="1600" dirty="0" smtClean="0"/>
              <a:t>összegben (Csongrád megyében még nem volt támogatott).</a:t>
            </a:r>
            <a:endParaRPr lang="hu-HU" sz="16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1547664" y="1524273"/>
            <a:ext cx="417646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dirty="0" smtClean="0"/>
              <a:t>Beérkezett kérelem: </a:t>
            </a:r>
            <a:r>
              <a:rPr lang="hu-HU" sz="1600" b="1" dirty="0" smtClean="0"/>
              <a:t>483 db</a:t>
            </a:r>
          </a:p>
          <a:p>
            <a:r>
              <a:rPr lang="hu-HU" sz="1600" dirty="0" smtClean="0"/>
              <a:t>Támogatási igény: </a:t>
            </a:r>
            <a:r>
              <a:rPr lang="hu-HU" sz="1600" b="1" dirty="0" smtClean="0"/>
              <a:t>61,4 Mrd Ft</a:t>
            </a:r>
          </a:p>
          <a:p>
            <a:r>
              <a:rPr lang="hu-HU" sz="1600" b="1" dirty="0" smtClean="0"/>
              <a:t>Csongrád megyéből még nincs beadott kérelem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273383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3928</TotalTime>
  <Words>1410</Words>
  <Application>Microsoft Office PowerPoint</Application>
  <PresentationFormat>Diavetítés a képernyőre (4:3 oldalarány)</PresentationFormat>
  <Paragraphs>208</Paragraphs>
  <Slides>13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Office-téma</vt:lpstr>
      <vt:lpstr>PowerPoint bemutató</vt:lpstr>
      <vt:lpstr>PowerPoint bemutató</vt:lpstr>
      <vt:lpstr>Legfontosabb adatok Csongrád megyében és Hódmezővásárhelyen – 2019. február 8.</vt:lpstr>
      <vt:lpstr>A legfontosabb aktuális feladatok a végrehajtásban</vt:lpstr>
      <vt:lpstr>PowerPoint bemutató</vt:lpstr>
      <vt:lpstr>Maradványösszegek, „visszahulló források” felhasználása</vt:lpstr>
      <vt:lpstr>PowerPoint bemutató</vt:lpstr>
      <vt:lpstr>PowerPoint bemutató</vt:lpstr>
      <vt:lpstr>PowerPoint bemutató</vt:lpstr>
      <vt:lpstr>A LEADER helyi fejlesztések megvalósítása </vt:lpstr>
      <vt:lpstr>PowerPoint bemutató</vt:lpstr>
      <vt:lpstr>Tanyafejlesztési Program 2018.</vt:lpstr>
      <vt:lpstr>PowerPoint bemutató</vt:lpstr>
    </vt:vector>
  </TitlesOfParts>
  <Company>KD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Tancsik Ildikó</dc:creator>
  <cp:lastModifiedBy>Brlázs Róbert</cp:lastModifiedBy>
  <cp:revision>301</cp:revision>
  <cp:lastPrinted>2019-02-07T16:00:02Z</cp:lastPrinted>
  <dcterms:created xsi:type="dcterms:W3CDTF">2017-05-30T09:48:11Z</dcterms:created>
  <dcterms:modified xsi:type="dcterms:W3CDTF">2019-02-07T16:00:27Z</dcterms:modified>
</cp:coreProperties>
</file>