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0"/>
  </p:notesMasterIdLst>
  <p:sldIdLst>
    <p:sldId id="256" r:id="rId2"/>
    <p:sldId id="318" r:id="rId3"/>
    <p:sldId id="319" r:id="rId4"/>
    <p:sldId id="347" r:id="rId5"/>
    <p:sldId id="332" r:id="rId6"/>
    <p:sldId id="349" r:id="rId7"/>
    <p:sldId id="331" r:id="rId8"/>
    <p:sldId id="335" r:id="rId9"/>
    <p:sldId id="346" r:id="rId10"/>
    <p:sldId id="352" r:id="rId11"/>
    <p:sldId id="351" r:id="rId12"/>
    <p:sldId id="353" r:id="rId13"/>
    <p:sldId id="334" r:id="rId14"/>
    <p:sldId id="341" r:id="rId15"/>
    <p:sldId id="337" r:id="rId16"/>
    <p:sldId id="343" r:id="rId17"/>
    <p:sldId id="354" r:id="rId18"/>
    <p:sldId id="305" r:id="rId19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3E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1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704A-B7FC-41DB-92F6-F046AC2B3B20}" type="datetimeFigureOut">
              <a:rPr lang="hu-HU" smtClean="0"/>
              <a:t>2020.02.07.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C9EE-F705-45AF-BFF2-A00CD726C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8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C9EE-F705-45AF-BFF2-A00CD726C78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6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FF3B-1553-40A7-B11D-3D278B476FF5}" type="datetime1">
              <a:rPr lang="hu-HU" smtClean="0"/>
              <a:t>2020.02.07.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1EFF-AE9C-482E-B0EA-DD3637F9C05A}" type="datetime1">
              <a:rPr lang="hu-HU" smtClean="0"/>
              <a:t>2020.02.07.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AC5-61F4-4723-8418-2814E7F4357F}" type="datetime1">
              <a:rPr lang="hu-HU" smtClean="0"/>
              <a:t>2020.02.07.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4F54-182E-4A8F-97B0-1576F49EEE57}" type="datetime1">
              <a:rPr lang="hu-HU" smtClean="0"/>
              <a:t>2020.02.07.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D618-0D4F-4993-BF08-752E9F4C20EB}" type="datetime1">
              <a:rPr lang="hu-HU" smtClean="0"/>
              <a:t>2020.02.07.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A684-0584-424A-8129-0E312A2EB73D}" type="datetime1">
              <a:rPr lang="hu-HU" smtClean="0"/>
              <a:t>2020.02.07.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E8C-126B-475A-A6AD-1D5692D48002}" type="datetime1">
              <a:rPr lang="hu-HU" smtClean="0"/>
              <a:t>2020.02.07.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22EB-5DCB-4F2B-89ED-A491969DD43E}" type="datetime1">
              <a:rPr lang="hu-HU" smtClean="0"/>
              <a:t>2020.02.07.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026B-1A59-4C53-B77E-7828485F2590}" type="datetime1">
              <a:rPr lang="hu-HU" smtClean="0"/>
              <a:t>2020.02.07.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858D-228E-4FBB-8220-B6B698011A41}" type="datetime1">
              <a:rPr lang="hu-HU" smtClean="0"/>
              <a:t>2020.02.07.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1E6C-051F-4F37-BC63-F538BB70FEAD}" type="datetime1">
              <a:rPr lang="hu-HU" smtClean="0"/>
              <a:t>2020.02.07.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B9F42B-6976-4AF4-9824-7B22DA2F8B49}" type="datetime1">
              <a:rPr lang="hu-HU" smtClean="0"/>
              <a:t>2020.02.07.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F1EB16-273A-42BA-B962-FAE4FD33D66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946" y="2924944"/>
            <a:ext cx="8352928" cy="129614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Mi várható a hazai agrárpolitikában 2020-ban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120680" cy="1296144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hu-HU" sz="3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Farkas Sándor</a:t>
            </a:r>
          </a:p>
          <a:p>
            <a:pPr lvl="0" algn="ctr">
              <a:spcBef>
                <a:spcPts val="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+mn-lt"/>
              </a:rPr>
              <a:t>Parlamenti </a:t>
            </a:r>
            <a:r>
              <a:rPr lang="hu-HU" dirty="0" smtClean="0">
                <a:solidFill>
                  <a:prstClr val="black"/>
                </a:solidFill>
                <a:latin typeface="+mn-lt"/>
              </a:rPr>
              <a:t>államtitkár</a:t>
            </a:r>
            <a:endParaRPr lang="hu-HU" dirty="0">
              <a:solidFill>
                <a:prstClr val="black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hu-HU" dirty="0" smtClean="0">
                <a:solidFill>
                  <a:prstClr val="black"/>
                </a:solidFill>
                <a:latin typeface="+mn-lt"/>
              </a:rPr>
              <a:t>Agrárminisztérium</a:t>
            </a:r>
          </a:p>
          <a:p>
            <a:pPr lvl="0" algn="ctr">
              <a:spcBef>
                <a:spcPts val="0"/>
              </a:spcBef>
              <a:defRPr/>
            </a:pPr>
            <a:endParaRPr lang="hu-HU" dirty="0" smtClean="0">
              <a:solidFill>
                <a:prstClr val="black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hu-HU" dirty="0" smtClean="0">
                <a:solidFill>
                  <a:schemeClr val="tx1"/>
                </a:solidFill>
                <a:latin typeface="+mn-lt"/>
              </a:rPr>
              <a:t>Hódmezővásárhely, 2020. </a:t>
            </a:r>
            <a:r>
              <a:rPr lang="hu-HU" smtClean="0">
                <a:solidFill>
                  <a:schemeClr val="tx1"/>
                </a:solidFill>
                <a:latin typeface="+mn-lt"/>
              </a:rPr>
              <a:t>február 08.</a:t>
            </a:r>
            <a:endParaRPr lang="hu-HU" dirty="0">
              <a:solidFill>
                <a:schemeClr val="tx1"/>
              </a:solidFill>
              <a:latin typeface="+mn-lt"/>
            </a:endParaRPr>
          </a:p>
          <a:p>
            <a:endParaRPr lang="hu-HU" sz="9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302514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>Egyéb jogalkotási feladatok</a:t>
            </a:r>
            <a:endParaRPr lang="hu-H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Fontos feladat a </a:t>
            </a:r>
            <a:r>
              <a:rPr lang="hu-HU" b="1" dirty="0" smtClean="0">
                <a:solidFill>
                  <a:srgbClr val="C00000"/>
                </a:solidFill>
              </a:rPr>
              <a:t>családi </a:t>
            </a:r>
            <a:r>
              <a:rPr lang="hu-HU" b="1" dirty="0">
                <a:solidFill>
                  <a:srgbClr val="C00000"/>
                </a:solidFill>
              </a:rPr>
              <a:t>gazdasági és az őstermelői kategória</a:t>
            </a:r>
            <a:r>
              <a:rPr lang="hu-HU" b="1" dirty="0"/>
              <a:t> </a:t>
            </a:r>
            <a:r>
              <a:rPr lang="hu-HU" dirty="0"/>
              <a:t>évtizedes, ráncfelvarrásra szoruló szabályozási környezetének rendezése, a mezőgazdasági adózás rendszerének </a:t>
            </a:r>
            <a:r>
              <a:rPr lang="hu-HU" dirty="0" smtClean="0"/>
              <a:t>megújítása</a:t>
            </a:r>
            <a:endParaRPr lang="hu-HU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A másik a hazai szőlő-bor ágazat szabályozási környezetének megújítása, egy </a:t>
            </a:r>
            <a:r>
              <a:rPr lang="hu-HU" b="1" dirty="0">
                <a:solidFill>
                  <a:srgbClr val="C00000"/>
                </a:solidFill>
              </a:rPr>
              <a:t>új bortörvény </a:t>
            </a:r>
            <a:r>
              <a:rPr lang="hu-HU" dirty="0"/>
              <a:t>megalkotása, amely a szőlő- és bortermelők számára egyszerűbb szabályozási környezetet, alacsonyabb adminisztrációs terheket jelent majd, kiegészülve egy ezt kiszolgálni képes XXI. századi informatikai háttérrel, amelynek fejlesztése megkezdődött.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4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Agrárfinanszírozás 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Immár </a:t>
            </a:r>
            <a:r>
              <a:rPr lang="hu-HU" b="1" dirty="0">
                <a:solidFill>
                  <a:srgbClr val="C00000"/>
                </a:solidFill>
              </a:rPr>
              <a:t>678 milliárd </a:t>
            </a:r>
            <a:r>
              <a:rPr lang="hu-HU" dirty="0"/>
              <a:t>forintot tesz ki az agrár-hitelállomány, miközben </a:t>
            </a:r>
            <a:r>
              <a:rPr lang="hu-HU" dirty="0">
                <a:solidFill>
                  <a:srgbClr val="C00000"/>
                </a:solidFill>
              </a:rPr>
              <a:t>az ágazat </a:t>
            </a:r>
            <a:r>
              <a:rPr lang="hu-HU" dirty="0" smtClean="0">
                <a:solidFill>
                  <a:srgbClr val="C00000"/>
                </a:solidFill>
              </a:rPr>
              <a:t>a legalacsonyabb </a:t>
            </a:r>
            <a:r>
              <a:rPr lang="hu-HU" dirty="0">
                <a:solidFill>
                  <a:srgbClr val="C00000"/>
                </a:solidFill>
              </a:rPr>
              <a:t>csődrátájú</a:t>
            </a:r>
            <a:r>
              <a:rPr lang="hu-HU" dirty="0"/>
              <a:t> (1,4%) a nemzetgazdaságon belül. 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2020-ban </a:t>
            </a:r>
            <a:r>
              <a:rPr lang="hu-HU" dirty="0"/>
              <a:t>is </a:t>
            </a:r>
            <a:r>
              <a:rPr lang="hu-HU" b="1" dirty="0">
                <a:solidFill>
                  <a:srgbClr val="C00000"/>
                </a:solidFill>
              </a:rPr>
              <a:t>kedvezményes</a:t>
            </a:r>
            <a:r>
              <a:rPr lang="hu-HU" dirty="0"/>
              <a:t> hitelprogramokkal segítjük a mezőgazdasági termelést és az ágazat beruházásait. Várakozásaink szerint 2020-ban teljes egészében lekötésre kerülnek a mezőgazdaság, az erdőgazdálkodás és az élelmiszeripar 100 milliárd forint összegű beruházási hiteleihez kapcsolódó kamattámogatási program forrásai. </a:t>
            </a:r>
            <a:endParaRPr lang="hu-HU" dirty="0" smtClean="0"/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Tovább </a:t>
            </a:r>
            <a:r>
              <a:rPr lang="hu-HU" dirty="0"/>
              <a:t>folytatódik az 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Agrár Széchenyi Kártya Folyószámlahitelek</a:t>
            </a:r>
            <a:r>
              <a:rPr lang="hu-HU" dirty="0"/>
              <a:t> támogatása is, így a vállalkozások továbbra is </a:t>
            </a:r>
            <a:r>
              <a:rPr lang="hu-HU" dirty="0">
                <a:solidFill>
                  <a:srgbClr val="C00000"/>
                </a:solidFill>
              </a:rPr>
              <a:t>csaknem kamatmentesen </a:t>
            </a:r>
            <a:r>
              <a:rPr lang="hu-HU" dirty="0"/>
              <a:t>jutnak a napi működést finanszírozó hitelekhez</a:t>
            </a:r>
            <a:r>
              <a:rPr lang="hu-HU" dirty="0" smtClean="0"/>
              <a:t>.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Digitális Agrár Stratégia I.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hu-HU" dirty="0" smtClean="0"/>
              <a:t>A magyar élelmiszergazdaságban a jelenleginél 60 százalékkal nagyobb a termelési potenciál. </a:t>
            </a:r>
          </a:p>
          <a:p>
            <a:pPr marL="0" lvl="1" indent="0" algn="just">
              <a:buNone/>
            </a:pPr>
            <a:endParaRPr lang="hu-HU" dirty="0" smtClean="0"/>
          </a:p>
          <a:p>
            <a:pPr marL="0" lvl="1" indent="0" algn="just">
              <a:buNone/>
            </a:pPr>
            <a:r>
              <a:rPr lang="hu-HU" dirty="0" smtClean="0"/>
              <a:t>Az agrármodernizáció, az </a:t>
            </a:r>
            <a:r>
              <a:rPr lang="hu-HU" dirty="0" err="1" smtClean="0"/>
              <a:t>agrárdigitalizáció</a:t>
            </a:r>
            <a:r>
              <a:rPr lang="hu-HU" dirty="0" smtClean="0"/>
              <a:t> azt a célt szolgálja, hogy Magyarország a folyamatok hatékonyabb szervezésével és a feldolgozottság növelésével jobban ki tudja használni az élelmiszertermelésben rejlő lehetőségeit </a:t>
            </a:r>
          </a:p>
          <a:p>
            <a:pPr marL="0" lvl="1" indent="0" algn="just">
              <a:buNone/>
            </a:pPr>
            <a:endParaRPr lang="hu-HU" dirty="0" smtClean="0"/>
          </a:p>
          <a:p>
            <a:pPr marL="0" lvl="1" indent="0" algn="just">
              <a:buNone/>
            </a:pPr>
            <a:r>
              <a:rPr lang="hu-HU" dirty="0" smtClean="0"/>
              <a:t>A Kormány, </a:t>
            </a:r>
            <a:r>
              <a:rPr lang="hu-HU" dirty="0" smtClean="0">
                <a:solidFill>
                  <a:srgbClr val="C00000"/>
                </a:solidFill>
              </a:rPr>
              <a:t>Európában elsőként </a:t>
            </a:r>
            <a:r>
              <a:rPr lang="hu-HU" dirty="0" smtClean="0"/>
              <a:t>elfogadta Magyarország Digitális Agrár Stratégiáját, amely 2023-ig fogalmazza meg az agrárgazdaság digitalizálásához szükséges intézkedéseket</a:t>
            </a:r>
          </a:p>
          <a:p>
            <a:pPr marL="0" lvl="1" indent="0" algn="just">
              <a:buNone/>
            </a:pPr>
            <a:endParaRPr lang="hu-HU" dirty="0" smtClean="0"/>
          </a:p>
          <a:p>
            <a:pPr marL="0" lvl="1" indent="0" algn="just">
              <a:buNone/>
            </a:pPr>
            <a:r>
              <a:rPr lang="hu-HU" b="1" u="sng" dirty="0" smtClean="0">
                <a:solidFill>
                  <a:schemeClr val="accent4">
                    <a:lumMod val="75000"/>
                  </a:schemeClr>
                </a:solidFill>
              </a:rPr>
              <a:t>Állami szerepvállalás eszközei</a:t>
            </a:r>
          </a:p>
          <a:p>
            <a:pPr marL="0" lvl="1" indent="0" algn="just">
              <a:buNone/>
            </a:pPr>
            <a:r>
              <a:rPr lang="hu-HU" dirty="0" smtClean="0"/>
              <a:t>a közép és felsőoktatás, valamint a felnőttképzés, szaktanácsadás fejlesztése</a:t>
            </a:r>
          </a:p>
          <a:p>
            <a:pPr marL="0" lvl="1" indent="0" algn="just">
              <a:buNone/>
            </a:pPr>
            <a:r>
              <a:rPr lang="hu-HU" dirty="0" smtClean="0"/>
              <a:t>a digitális infrastruktúra fejlesztése </a:t>
            </a:r>
          </a:p>
          <a:p>
            <a:pPr marL="0" lvl="1" indent="0" algn="just">
              <a:buNone/>
            </a:pPr>
            <a:r>
              <a:rPr lang="hu-HU" dirty="0" smtClean="0"/>
              <a:t>az állami adatgazdálkodás megújítása</a:t>
            </a:r>
          </a:p>
          <a:p>
            <a:pPr marL="0" lvl="1" indent="0" algn="just">
              <a:buNone/>
            </a:pPr>
            <a:r>
              <a:rPr lang="hu-HU" dirty="0" smtClean="0"/>
              <a:t>egységes szabványok kialakítása</a:t>
            </a:r>
          </a:p>
          <a:p>
            <a:pPr marL="0" lvl="1" indent="0" algn="just">
              <a:buNone/>
            </a:pPr>
            <a:r>
              <a:rPr lang="hu-HU" dirty="0" smtClean="0"/>
              <a:t>komplex technológiák beszerzésének támogatása </a:t>
            </a:r>
          </a:p>
          <a:p>
            <a:pPr marL="0" lvl="1" indent="0" algn="just">
              <a:buNone/>
            </a:pPr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2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Digitális Agrár Stratégia II.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endParaRPr lang="hu-HU" dirty="0" smtClean="0"/>
          </a:p>
          <a:p>
            <a:pPr marL="0" lvl="1" indent="0" algn="just">
              <a:buNone/>
            </a:pPr>
            <a:r>
              <a:rPr lang="hu-HU" b="1" u="sng" dirty="0" smtClean="0">
                <a:solidFill>
                  <a:schemeClr val="accent4">
                    <a:lumMod val="75000"/>
                  </a:schemeClr>
                </a:solidFill>
              </a:rPr>
              <a:t>Legfontosabb Intézkedések:</a:t>
            </a:r>
            <a:endParaRPr lang="hu-HU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1" algn="just"/>
            <a:r>
              <a:rPr lang="hu-HU" dirty="0" smtClean="0"/>
              <a:t>A </a:t>
            </a:r>
            <a:r>
              <a:rPr lang="hu-HU" dirty="0"/>
              <a:t>közigazgatás területén kiemelt </a:t>
            </a:r>
            <a:r>
              <a:rPr lang="hu-HU" dirty="0" smtClean="0"/>
              <a:t>feladatunk a 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szakmai adatbázisok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integrációja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az adatok gazdálkodók számára való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hozzáférésének biztosítása,</a:t>
            </a:r>
            <a:r>
              <a:rPr lang="hu-HU" dirty="0" smtClean="0"/>
              <a:t> </a:t>
            </a:r>
            <a:r>
              <a:rPr lang="hu-HU" dirty="0"/>
              <a:t>valamint a gazdálkodók tevékenységét segítő döntéstámogató alkalmazások </a:t>
            </a:r>
            <a:r>
              <a:rPr lang="hu-HU" dirty="0" smtClean="0"/>
              <a:t>kialakítása </a:t>
            </a:r>
            <a:r>
              <a:rPr lang="hu-HU" dirty="0"/>
              <a:t>és a </a:t>
            </a:r>
            <a:r>
              <a:rPr lang="hu-HU" dirty="0" smtClean="0"/>
              <a:t>szemlélet-formálás</a:t>
            </a:r>
          </a:p>
          <a:p>
            <a:pPr marL="285750" lvl="1" algn="just"/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Okos Gazda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Program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dirty="0" smtClean="0"/>
              <a:t>elindítása, amely </a:t>
            </a:r>
            <a:r>
              <a:rPr lang="hu-HU" dirty="0"/>
              <a:t>egyrészt a digitális agrárgazdasággal kapcsolatos ismeretek tananyagba való illesztését szolgálja, másrészt biztosítja az oktatók képzését, </a:t>
            </a:r>
            <a:endParaRPr lang="hu-HU" dirty="0" smtClean="0"/>
          </a:p>
          <a:p>
            <a:pPr marL="285750" lvl="1" algn="just"/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Digitális Agrárakadémia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dirty="0" smtClean="0"/>
              <a:t>felállítása, </a:t>
            </a:r>
            <a:r>
              <a:rPr lang="hu-HU" dirty="0"/>
              <a:t>amely révén a mezőgazdasági termelők megismerkedhetnek a korszerű digitális technológiákkal és elsajátíthatják az alkalmazásukhoz szükséges </a:t>
            </a:r>
            <a:r>
              <a:rPr lang="hu-HU" dirty="0" err="1" smtClean="0"/>
              <a:t>alapismereteke</a:t>
            </a:r>
            <a:endParaRPr lang="hu-HU" dirty="0" smtClean="0"/>
          </a:p>
          <a:p>
            <a:pPr marL="285750" lvl="1" algn="just"/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új </a:t>
            </a:r>
            <a:r>
              <a:rPr lang="hu-HU" b="1" dirty="0" err="1" smtClean="0">
                <a:solidFill>
                  <a:schemeClr val="accent4">
                    <a:lumMod val="75000"/>
                  </a:schemeClr>
                </a:solidFill>
              </a:rPr>
              <a:t>KAP-ban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dirty="0">
                <a:cs typeface="Times New Roman" panose="02020603050405020304" pitchFamily="18" charset="0"/>
              </a:rPr>
              <a:t>támogatni kívánjuk a digitális technológiák elterjedését segítő eszközök </a:t>
            </a:r>
            <a:r>
              <a:rPr lang="hu-HU" dirty="0" smtClean="0">
                <a:cs typeface="Times New Roman" panose="02020603050405020304" pitchFamily="18" charset="0"/>
              </a:rPr>
              <a:t>bevezetését</a:t>
            </a:r>
          </a:p>
          <a:p>
            <a:pPr marL="685800" lvl="2" algn="just"/>
            <a:r>
              <a:rPr lang="hu-HU" dirty="0" smtClean="0">
                <a:cs typeface="Times New Roman" panose="02020603050405020304" pitchFamily="18" charset="0"/>
              </a:rPr>
              <a:t>Ezzel is csökkenthető a mezőgazdaság által okozott környezeti terhelés</a:t>
            </a:r>
            <a:r>
              <a:rPr lang="hu-HU" dirty="0" smtClean="0"/>
              <a:t>, hiszen a precíziós gazdálkodás révén kevesebb vetőmag, műtrágya, </a:t>
            </a:r>
            <a:r>
              <a:rPr lang="hu-HU" dirty="0" err="1" smtClean="0"/>
              <a:t>növényvédőszer</a:t>
            </a:r>
            <a:r>
              <a:rPr lang="hu-HU" dirty="0" smtClean="0"/>
              <a:t> kijuttatása szükséges. </a:t>
            </a:r>
          </a:p>
          <a:p>
            <a:pPr marL="685800" lvl="2" algn="just"/>
            <a:r>
              <a:rPr lang="hu-HU" dirty="0" smtClean="0">
                <a:cs typeface="Times New Roman" panose="02020603050405020304" pitchFamily="18" charset="0"/>
              </a:rPr>
              <a:t>A gazdálkodó szempontjából különösen fontos, hogy az új technológiákkal jelentős anyagköltség megtakarítás érhető el, illetve növelhető a termésátlag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0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764704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accent4">
                    <a:lumMod val="75000"/>
                  </a:schemeClr>
                </a:solidFill>
              </a:rPr>
              <a:t>Ágazati támogatások I.</a:t>
            </a:r>
            <a:endParaRPr lang="hu-H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magyar agrárium évente </a:t>
            </a:r>
            <a:r>
              <a:rPr lang="hu-HU" sz="2000" b="1" dirty="0">
                <a:solidFill>
                  <a:srgbClr val="C00000"/>
                </a:solidFill>
              </a:rPr>
              <a:t>600-700 milliárd forint </a:t>
            </a:r>
            <a:r>
              <a:rPr lang="hu-HU" sz="2000" dirty="0"/>
              <a:t>támogatásban részesül – 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a versenyképesség szempontjából ez kulcsfontosságú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endParaRPr lang="hu-H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Közös Agrárpolitika (KAP) forrásaiból évente közel 400 milliárd forint uniós forrású közvetlen támogatásra jogosultak a termelők, ezt az összeget uniós és állami társfinanszírozásban megvalósuló agrár- és vidékfejlesztési, valamint nemzeti és uniós piaci támogatások egészítik ki. </a:t>
            </a:r>
            <a:endParaRPr lang="hu-HU" sz="2000" dirty="0" smtClean="0"/>
          </a:p>
          <a:p>
            <a:pPr marL="4763" lvl="1" indent="0" algn="just">
              <a:buNone/>
            </a:pPr>
            <a:endParaRPr lang="hu-HU" sz="2000" u="sng" dirty="0" smtClean="0"/>
          </a:p>
          <a:p>
            <a:pPr marL="4763" lvl="1" indent="0" algn="just">
              <a:buNone/>
            </a:pPr>
            <a:r>
              <a:rPr lang="hu-HU" sz="2000" b="1" u="sng" dirty="0" smtClean="0">
                <a:solidFill>
                  <a:schemeClr val="accent4">
                    <a:lumMod val="75000"/>
                  </a:schemeClr>
                </a:solidFill>
              </a:rPr>
              <a:t>Új támogatások a növénytermesztésben:</a:t>
            </a:r>
          </a:p>
          <a:p>
            <a:pPr algn="just">
              <a:tabLst>
                <a:tab pos="542925" algn="l"/>
              </a:tabLst>
            </a:pPr>
            <a:r>
              <a:rPr lang="hu-HU" sz="2000" dirty="0" smtClean="0"/>
              <a:t>új </a:t>
            </a:r>
            <a:r>
              <a:rPr lang="hu-HU" sz="2000" dirty="0"/>
              <a:t>támogatás a </a:t>
            </a:r>
            <a:r>
              <a:rPr lang="hu-HU" sz="2000" dirty="0" err="1"/>
              <a:t>szárítmány</a:t>
            </a:r>
            <a:r>
              <a:rPr lang="hu-HU" sz="2000" dirty="0"/>
              <a:t> (fűszerpaprika, gyógy- és fűszernövény, aszalványok) előállítók részére (</a:t>
            </a:r>
            <a:r>
              <a:rPr lang="hu-HU" sz="2000" b="1" dirty="0">
                <a:solidFill>
                  <a:srgbClr val="C00000"/>
                </a:solidFill>
              </a:rPr>
              <a:t>700 millió Ft </a:t>
            </a:r>
            <a:r>
              <a:rPr lang="hu-HU" sz="2000" dirty="0"/>
              <a:t>keretösszeg)</a:t>
            </a:r>
            <a:endParaRPr lang="hu-HU" sz="2000" dirty="0" smtClean="0"/>
          </a:p>
          <a:p>
            <a:pPr marL="347663" lvl="1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komlóültetvény létesítésének csekély összegű támogatása (</a:t>
            </a:r>
            <a:r>
              <a:rPr lang="hu-HU" sz="2000" b="1" dirty="0">
                <a:solidFill>
                  <a:srgbClr val="C00000"/>
                </a:solidFill>
              </a:rPr>
              <a:t>2020-tól 100 millió Ft </a:t>
            </a:r>
            <a:r>
              <a:rPr lang="hu-HU" sz="2000" dirty="0"/>
              <a:t>keretösszeggel</a:t>
            </a:r>
            <a:r>
              <a:rPr lang="hu-HU" sz="2000" dirty="0" smtClean="0"/>
              <a:t>),</a:t>
            </a:r>
          </a:p>
          <a:p>
            <a:pPr marL="290513" lvl="1"/>
            <a:endParaRPr lang="hu-HU" dirty="0"/>
          </a:p>
          <a:p>
            <a:pPr marL="4763" lvl="1" indent="0">
              <a:buNone/>
            </a:pPr>
            <a:endParaRPr lang="hu-HU" dirty="0"/>
          </a:p>
          <a:p>
            <a:pPr lvl="1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7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Ágazati támogatások II.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</a:rPr>
              <a:t>Brüsszel 2025-ig jóváhagyta </a:t>
            </a:r>
            <a:r>
              <a:rPr lang="hu-HU" sz="2000" dirty="0" smtClean="0"/>
              <a:t>a sertés </a:t>
            </a:r>
            <a:r>
              <a:rPr lang="hu-HU" sz="2000" dirty="0"/>
              <a:t>és baromfi ágazat állatjóléti támogatásait és növelni tudtuk a rájuk fordítható éves keretet is (</a:t>
            </a:r>
            <a:r>
              <a:rPr lang="hu-HU" sz="2000" b="1" dirty="0">
                <a:solidFill>
                  <a:srgbClr val="C00000"/>
                </a:solidFill>
              </a:rPr>
              <a:t>sertés 10,5 milliárd</a:t>
            </a:r>
            <a:r>
              <a:rPr lang="hu-HU" sz="2000" b="1" dirty="0"/>
              <a:t>, </a:t>
            </a:r>
            <a:r>
              <a:rPr lang="hu-HU" sz="2000" b="1" dirty="0">
                <a:solidFill>
                  <a:srgbClr val="C00000"/>
                </a:solidFill>
              </a:rPr>
              <a:t>baromfi 13,2 milliárd forint</a:t>
            </a:r>
            <a:r>
              <a:rPr lang="hu-HU" sz="2000" b="1" dirty="0"/>
              <a:t>, </a:t>
            </a:r>
            <a:r>
              <a:rPr lang="hu-HU" sz="2000" b="1" dirty="0">
                <a:solidFill>
                  <a:schemeClr val="accent4">
                    <a:lumMod val="75000"/>
                  </a:schemeClr>
                </a:solidFill>
              </a:rPr>
              <a:t>részben csekély összegű támogatás formájában 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</a:rPr>
              <a:t>nyújtható</a:t>
            </a:r>
          </a:p>
          <a:p>
            <a:pPr marL="0" indent="0" algn="just">
              <a:buNone/>
            </a:pPr>
            <a:endParaRPr lang="hu-H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hu-HU" sz="2000" b="1" u="sng" dirty="0" smtClean="0">
                <a:solidFill>
                  <a:schemeClr val="accent4">
                    <a:lumMod val="75000"/>
                  </a:schemeClr>
                </a:solidFill>
              </a:rPr>
              <a:t>Új támogatási jogcímek az állattenyésztésben:</a:t>
            </a:r>
          </a:p>
          <a:p>
            <a:pPr lvl="0" algn="just"/>
            <a:r>
              <a:rPr lang="hu-HU" sz="2000" dirty="0" smtClean="0"/>
              <a:t>új </a:t>
            </a:r>
            <a:r>
              <a:rPr lang="hu-HU" sz="2000" dirty="0"/>
              <a:t>méhészeti csekély összegű támogatás (</a:t>
            </a:r>
            <a:r>
              <a:rPr lang="hu-HU" sz="2000" b="1" dirty="0">
                <a:solidFill>
                  <a:srgbClr val="C00000"/>
                </a:solidFill>
              </a:rPr>
              <a:t>700 millió Ft </a:t>
            </a:r>
            <a:r>
              <a:rPr lang="hu-HU" sz="2000" dirty="0">
                <a:solidFill>
                  <a:srgbClr val="C00000"/>
                </a:solidFill>
              </a:rPr>
              <a:t>keretösszeg</a:t>
            </a:r>
            <a:r>
              <a:rPr lang="hu-HU" sz="2000" dirty="0"/>
              <a:t>),</a:t>
            </a:r>
          </a:p>
          <a:p>
            <a:pPr lvl="0" algn="just"/>
            <a:r>
              <a:rPr lang="hu-HU" sz="2000" dirty="0"/>
              <a:t>tenyészbika tenyésztésbe állításának támogatása </a:t>
            </a:r>
            <a:r>
              <a:rPr lang="hu-HU" sz="2000" dirty="0" smtClean="0"/>
              <a:t>(</a:t>
            </a:r>
            <a:r>
              <a:rPr lang="hu-HU" sz="2000" b="1" dirty="0" smtClean="0">
                <a:solidFill>
                  <a:srgbClr val="C00000"/>
                </a:solidFill>
              </a:rPr>
              <a:t>700 </a:t>
            </a:r>
            <a:r>
              <a:rPr lang="hu-HU" sz="2000" b="1" dirty="0">
                <a:solidFill>
                  <a:srgbClr val="C00000"/>
                </a:solidFill>
              </a:rPr>
              <a:t>millió Ft </a:t>
            </a:r>
            <a:r>
              <a:rPr lang="hu-HU" sz="2000" dirty="0">
                <a:solidFill>
                  <a:srgbClr val="C00000"/>
                </a:solidFill>
              </a:rPr>
              <a:t>keretösszeg</a:t>
            </a:r>
            <a:r>
              <a:rPr lang="hu-HU" sz="2000" dirty="0"/>
              <a:t>),</a:t>
            </a:r>
          </a:p>
          <a:p>
            <a:pPr lvl="0" algn="just"/>
            <a:r>
              <a:rPr lang="hu-HU" sz="2000" dirty="0" smtClean="0"/>
              <a:t>haszongalamb </a:t>
            </a:r>
            <a:r>
              <a:rPr lang="hu-HU" sz="2000" dirty="0"/>
              <a:t>vásárlásához nyújtott csekély összegű támogatás </a:t>
            </a:r>
            <a:r>
              <a:rPr lang="hu-HU" sz="2000" dirty="0" smtClean="0"/>
              <a:t>(</a:t>
            </a:r>
            <a:r>
              <a:rPr lang="hu-HU" sz="2000" dirty="0" smtClean="0">
                <a:solidFill>
                  <a:srgbClr val="C00000"/>
                </a:solidFill>
              </a:rPr>
              <a:t>100 </a:t>
            </a:r>
            <a:r>
              <a:rPr lang="hu-HU" sz="2000" dirty="0">
                <a:solidFill>
                  <a:srgbClr val="C00000"/>
                </a:solidFill>
              </a:rPr>
              <a:t>millió Ft </a:t>
            </a:r>
            <a:r>
              <a:rPr lang="hu-HU" sz="2000" dirty="0"/>
              <a:t>keretösszeggel),</a:t>
            </a:r>
          </a:p>
          <a:p>
            <a:pPr algn="just"/>
            <a:endParaRPr lang="hu-HU" sz="19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5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chemeClr val="accent4">
                    <a:lumMod val="75000"/>
                  </a:schemeClr>
                </a:solidFill>
              </a:rPr>
              <a:t>A Közös Agrárpolitika </a:t>
            </a:r>
            <a:r>
              <a:rPr lang="hu-HU" altLang="hu-HU" sz="3200" b="1" dirty="0">
                <a:solidFill>
                  <a:schemeClr val="accent4">
                    <a:lumMod val="75000"/>
                  </a:schemeClr>
                </a:solidFill>
              </a:rPr>
              <a:t>fő </a:t>
            </a:r>
            <a:r>
              <a:rPr lang="hu-HU" altLang="hu-HU" sz="3200" b="1" dirty="0" smtClean="0">
                <a:solidFill>
                  <a:schemeClr val="accent4">
                    <a:lumMod val="75000"/>
                  </a:schemeClr>
                </a:solidFill>
              </a:rPr>
              <a:t>irányvonalai I. 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 teljes EU-s költségvetésen belül jelentősen csökken a Közös Agrárpolitikára fordítható összeg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>
              <a:defRPr/>
            </a:pPr>
            <a:r>
              <a:rPr lang="hu-HU" dirty="0" smtClean="0"/>
              <a:t>2014-2020 között ez az arány </a:t>
            </a:r>
            <a:r>
              <a:rPr lang="hu-HU" dirty="0" smtClean="0">
                <a:solidFill>
                  <a:srgbClr val="C00000"/>
                </a:solidFill>
              </a:rPr>
              <a:t>37.6%</a:t>
            </a:r>
            <a:r>
              <a:rPr lang="hu-HU" dirty="0" smtClean="0"/>
              <a:t>, az új </a:t>
            </a:r>
            <a:r>
              <a:rPr lang="hu-HU" dirty="0" err="1" smtClean="0"/>
              <a:t>KAP-ban</a:t>
            </a:r>
            <a:r>
              <a:rPr lang="hu-HU" dirty="0" smtClean="0"/>
              <a:t> ez az arány (2021-2027 között) már </a:t>
            </a:r>
            <a:r>
              <a:rPr lang="hu-HU" b="1" dirty="0" smtClean="0">
                <a:solidFill>
                  <a:srgbClr val="C00000"/>
                </a:solidFill>
              </a:rPr>
              <a:t>csak 28.5 % lesz</a:t>
            </a:r>
          </a:p>
          <a:p>
            <a:pPr lvl="1" algn="just">
              <a:defRPr/>
            </a:pPr>
            <a:endParaRPr lang="hu-HU" sz="2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14375" lvl="1" indent="0" algn="just">
              <a:buNone/>
              <a:defRPr/>
            </a:pPr>
            <a:r>
              <a:rPr lang="hu-HU" sz="2100" b="1" dirty="0" smtClean="0">
                <a:solidFill>
                  <a:srgbClr val="C00000"/>
                </a:solidFill>
              </a:rPr>
              <a:t>Főbb okok:</a:t>
            </a:r>
            <a:endParaRPr lang="hu-HU" sz="2100" dirty="0" smtClean="0">
              <a:solidFill>
                <a:srgbClr val="C00000"/>
              </a:solidFill>
            </a:endParaRPr>
          </a:p>
          <a:p>
            <a:pPr lvl="3" algn="just">
              <a:defRPr/>
            </a:pPr>
            <a:r>
              <a:rPr lang="hu-HU" sz="2100" dirty="0" smtClean="0"/>
              <a:t>BREXIT</a:t>
            </a:r>
          </a:p>
          <a:p>
            <a:pPr lvl="3" algn="just">
              <a:defRPr/>
            </a:pPr>
            <a:r>
              <a:rPr lang="hu-HU" sz="2100" dirty="0" smtClean="0"/>
              <a:t>Új EU-s kihívások, mint a migráció finanszírozása</a:t>
            </a:r>
            <a:endParaRPr lang="hu-HU" sz="2100" dirty="0"/>
          </a:p>
          <a:p>
            <a:pPr lvl="3" algn="just">
              <a:defRPr/>
            </a:pPr>
            <a:endParaRPr lang="hu-HU" sz="2100" dirty="0" smtClean="0"/>
          </a:p>
          <a:p>
            <a:pPr marL="361950" lvl="3" indent="-361950" algn="just">
              <a:buFont typeface="Arial" panose="020B0604020202020204" pitchFamily="34" charset="0"/>
              <a:buChar char="•"/>
              <a:defRPr/>
            </a:pPr>
            <a:r>
              <a:rPr lang="hu-HU" sz="2100" dirty="0" smtClean="0"/>
              <a:t>Hazánk mellett 19 tagállam utasította el a KAP forrásainak csökkentését – folyamatos és elhúzódó tárgyalások zajlanak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6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hu-HU" altLang="hu-HU" sz="3200" b="1" dirty="0" smtClean="0">
                <a:solidFill>
                  <a:schemeClr val="accent4">
                    <a:lumMod val="75000"/>
                  </a:schemeClr>
                </a:solidFill>
              </a:rPr>
              <a:t>A Közös Agrárpolitika </a:t>
            </a:r>
            <a:r>
              <a:rPr lang="hu-HU" altLang="hu-HU" sz="3200" b="1" dirty="0">
                <a:solidFill>
                  <a:schemeClr val="accent4">
                    <a:lumMod val="75000"/>
                  </a:schemeClr>
                </a:solidFill>
              </a:rPr>
              <a:t>fő </a:t>
            </a:r>
            <a:r>
              <a:rPr lang="hu-HU" altLang="hu-HU" sz="3200" b="1" dirty="0" smtClean="0">
                <a:solidFill>
                  <a:schemeClr val="accent4">
                    <a:lumMod val="75000"/>
                  </a:schemeClr>
                </a:solidFill>
              </a:rPr>
              <a:t>irányvonalai II. 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300" b="1" dirty="0">
                <a:solidFill>
                  <a:srgbClr val="C00000"/>
                </a:solidFill>
              </a:rPr>
              <a:t>A </a:t>
            </a:r>
            <a:r>
              <a:rPr lang="hu-HU" sz="2300" b="1" dirty="0" smtClean="0">
                <a:solidFill>
                  <a:srgbClr val="C00000"/>
                </a:solidFill>
              </a:rPr>
              <a:t>Kormány </a:t>
            </a:r>
            <a:r>
              <a:rPr lang="hu-HU" sz="2300" b="1" dirty="0">
                <a:solidFill>
                  <a:srgbClr val="C00000"/>
                </a:solidFill>
              </a:rPr>
              <a:t>álláspontja: nem kérhetünk többet a gazdáktól kevesebbért. </a:t>
            </a:r>
            <a:r>
              <a:rPr lang="hu-HU" sz="2300" dirty="0"/>
              <a:t>Mindenképpen szeretnénk megőrizni azokat az uniós forrásokat, amelyekkel a magyar gazdák versenyképességét, termelésének eredményességét segíteni tudjuk</a:t>
            </a:r>
          </a:p>
          <a:p>
            <a:pPr algn="just"/>
            <a:endParaRPr lang="hu-HU" sz="2300" dirty="0"/>
          </a:p>
          <a:p>
            <a:pPr algn="just"/>
            <a:r>
              <a:rPr lang="hu-HU" sz="2300" dirty="0"/>
              <a:t>A </a:t>
            </a:r>
            <a:r>
              <a:rPr lang="hu-HU" sz="2300" dirty="0" err="1"/>
              <a:t>KAP-források</a:t>
            </a:r>
            <a:r>
              <a:rPr lang="hu-HU" sz="2300" dirty="0"/>
              <a:t> nem csökkenhetnek nagyobb mértékben, mint amit az Egyesült Királyság - az egyik legnagyobb nettó befizető -  kilépése </a:t>
            </a:r>
            <a:r>
              <a:rPr lang="hu-HU" sz="2300" dirty="0" smtClean="0"/>
              <a:t>indokol</a:t>
            </a:r>
          </a:p>
          <a:p>
            <a:pPr algn="just"/>
            <a:r>
              <a:rPr lang="hu-HU" sz="2300" dirty="0"/>
              <a:t>A 2020-as év átmeneti év</a:t>
            </a:r>
          </a:p>
          <a:p>
            <a:pPr algn="just"/>
            <a:endParaRPr lang="hu-HU" sz="2300" dirty="0"/>
          </a:p>
          <a:p>
            <a:pPr algn="just"/>
            <a:r>
              <a:rPr lang="hu-HU" sz="2300" dirty="0"/>
              <a:t>Cél, hogy minél előbb elfogadásra kerüljön </a:t>
            </a:r>
            <a:r>
              <a:rPr lang="hu-HU" sz="2300" b="1" dirty="0">
                <a:solidFill>
                  <a:schemeClr val="accent4">
                    <a:lumMod val="75000"/>
                  </a:schemeClr>
                </a:solidFill>
              </a:rPr>
              <a:t>a KAP átmeneti </a:t>
            </a:r>
            <a:r>
              <a:rPr lang="hu-HU" sz="2300" b="1" dirty="0" smtClean="0">
                <a:solidFill>
                  <a:schemeClr val="accent4">
                    <a:lumMod val="75000"/>
                  </a:schemeClr>
                </a:solidFill>
              </a:rPr>
              <a:t>rendelet</a:t>
            </a:r>
            <a:endParaRPr lang="hu-HU" sz="2300" b="1" dirty="0" smtClean="0"/>
          </a:p>
          <a:p>
            <a:pPr lvl="1" algn="just"/>
            <a:r>
              <a:rPr lang="hu-HU" sz="2300" dirty="0" smtClean="0"/>
              <a:t>várhatóan </a:t>
            </a:r>
            <a:r>
              <a:rPr lang="hu-HU" sz="2300" dirty="0"/>
              <a:t>2020. június </a:t>
            </a:r>
            <a:r>
              <a:rPr lang="hu-HU" sz="2300" dirty="0" smtClean="0"/>
              <a:t>1-ig megtörténik</a:t>
            </a:r>
            <a:endParaRPr lang="hu-HU" sz="2300" dirty="0"/>
          </a:p>
          <a:p>
            <a:pPr lvl="1" algn="just"/>
            <a:r>
              <a:rPr lang="hu-HU" sz="2300" dirty="0"/>
              <a:t>Ez a rendelet biztosítja a végleges KAP elfogadásáig a támogatások </a:t>
            </a:r>
            <a:r>
              <a:rPr lang="hu-HU" sz="2300" dirty="0" smtClean="0"/>
              <a:t>fizetését</a:t>
            </a:r>
            <a:endParaRPr lang="hu-HU" sz="2300" dirty="0"/>
          </a:p>
          <a:p>
            <a:pPr algn="just"/>
            <a:endParaRPr lang="hu-HU" sz="2300" dirty="0"/>
          </a:p>
          <a:p>
            <a:pPr algn="just"/>
            <a:r>
              <a:rPr lang="hu-HU" sz="2300" dirty="0"/>
              <a:t>A </a:t>
            </a:r>
            <a:r>
              <a:rPr lang="hu-HU" sz="2300" b="1" dirty="0">
                <a:solidFill>
                  <a:srgbClr val="C00000"/>
                </a:solidFill>
              </a:rPr>
              <a:t>Kormány álláspontja </a:t>
            </a:r>
            <a:r>
              <a:rPr lang="hu-HU" sz="2300" dirty="0"/>
              <a:t>az, hogy a végleges KAP elfogadásáig a mostani feltételek mellett, de már az új költségvetés terhére kapják meg a gazdák az őket megillető közvetlen </a:t>
            </a:r>
            <a:r>
              <a:rPr lang="hu-HU" sz="2300" dirty="0" smtClean="0"/>
              <a:t>támogatásokat</a:t>
            </a:r>
          </a:p>
          <a:p>
            <a:pPr algn="just"/>
            <a:endParaRPr lang="hu-HU" sz="2300" dirty="0" smtClean="0"/>
          </a:p>
          <a:p>
            <a:pPr algn="just"/>
            <a:r>
              <a:rPr lang="hu-HU" sz="2300" dirty="0"/>
              <a:t>A V4 országokkal egyetértésben azért dolgozunk, hogy az </a:t>
            </a:r>
            <a:r>
              <a:rPr lang="hu-HU" sz="2300" b="1" dirty="0">
                <a:solidFill>
                  <a:schemeClr val="accent4">
                    <a:lumMod val="75000"/>
                  </a:schemeClr>
                </a:solidFill>
              </a:rPr>
              <a:t>átmeneti támogatások </a:t>
            </a:r>
            <a:r>
              <a:rPr lang="hu-HU" sz="2300" dirty="0"/>
              <a:t>rendszere továbbra is fennmaradjon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sz="21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9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36104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accent4">
                    <a:lumMod val="75000"/>
                  </a:schemeClr>
                </a:solidFill>
              </a:rPr>
              <a:t>Köszönöm figyelmüket!</a:t>
            </a:r>
            <a:endParaRPr lang="hu-H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21" y="3952718"/>
            <a:ext cx="3295435" cy="2284411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18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" y="1678360"/>
            <a:ext cx="3434401" cy="233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0" y="4013069"/>
            <a:ext cx="3345624" cy="22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74" y="1678361"/>
            <a:ext cx="3298182" cy="233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A mezőgazdaság teljesítménye I.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A mezőgazdaság kibocsátása 2019-ben </a:t>
            </a:r>
            <a:r>
              <a:rPr lang="hu-HU" dirty="0"/>
              <a:t>elérte a </a:t>
            </a:r>
            <a:endParaRPr lang="hu-HU" dirty="0" smtClean="0"/>
          </a:p>
          <a:p>
            <a:pPr marL="0" indent="0" algn="just">
              <a:buNone/>
            </a:pPr>
            <a:r>
              <a:rPr lang="hu-HU" b="1" dirty="0">
                <a:solidFill>
                  <a:srgbClr val="C00000"/>
                </a:solidFill>
              </a:rPr>
              <a:t>	</a:t>
            </a:r>
            <a:r>
              <a:rPr lang="hu-HU" b="1" dirty="0" smtClean="0">
                <a:solidFill>
                  <a:srgbClr val="C00000"/>
                </a:solidFill>
              </a:rPr>
              <a:t>				       </a:t>
            </a:r>
          </a:p>
          <a:p>
            <a:pPr marL="0" indent="0" algn="r">
              <a:buNone/>
            </a:pPr>
            <a:r>
              <a:rPr lang="hu-HU" sz="3000" b="1" dirty="0" smtClean="0">
                <a:solidFill>
                  <a:srgbClr val="C00000"/>
                </a:solidFill>
              </a:rPr>
              <a:t>2.776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>
                <a:solidFill>
                  <a:srgbClr val="C00000"/>
                </a:solidFill>
              </a:rPr>
              <a:t>milliárd </a:t>
            </a:r>
            <a:r>
              <a:rPr lang="hu-HU" sz="3000" b="1" dirty="0" smtClean="0">
                <a:solidFill>
                  <a:srgbClr val="C00000"/>
                </a:solidFill>
              </a:rPr>
              <a:t>forintot</a:t>
            </a:r>
          </a:p>
          <a:p>
            <a:pPr algn="just"/>
            <a:endParaRPr lang="hu-HU" sz="1400" b="1" dirty="0">
              <a:solidFill>
                <a:srgbClr val="C00000"/>
              </a:solidFill>
            </a:endParaRPr>
          </a:p>
          <a:p>
            <a:pPr algn="just"/>
            <a:r>
              <a:rPr lang="hu-HU" dirty="0" smtClean="0"/>
              <a:t>Ebből:</a:t>
            </a:r>
          </a:p>
          <a:p>
            <a:pPr marL="266700" lvl="3" indent="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Növénytermesztés</a:t>
            </a:r>
            <a:r>
              <a:rPr lang="hu-HU" sz="2400" dirty="0" smtClean="0"/>
              <a:t> részesedése </a:t>
            </a:r>
            <a:r>
              <a:rPr lang="hu-HU" sz="2400" b="1" dirty="0" smtClean="0">
                <a:solidFill>
                  <a:srgbClr val="C00000"/>
                </a:solidFill>
              </a:rPr>
              <a:t>56,5 %</a:t>
            </a:r>
            <a:endParaRPr lang="hu-HU" sz="2400" dirty="0" smtClean="0"/>
          </a:p>
          <a:p>
            <a:pPr marL="266700" lvl="3" indent="628650" algn="just"/>
            <a:endParaRPr lang="hu-H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66700" lvl="3" indent="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Állattenyésztés</a:t>
            </a:r>
            <a:r>
              <a:rPr lang="hu-HU" sz="2400" dirty="0" smtClean="0"/>
              <a:t> részesedése </a:t>
            </a:r>
            <a:r>
              <a:rPr lang="hu-HU" sz="2400" b="1" dirty="0" smtClean="0">
                <a:solidFill>
                  <a:srgbClr val="C00000"/>
                </a:solidFill>
              </a:rPr>
              <a:t>36,5 %</a:t>
            </a:r>
            <a:endParaRPr lang="hu-HU" sz="2400" dirty="0" smtClean="0"/>
          </a:p>
          <a:p>
            <a:pPr marL="266700" lvl="3" indent="628650" algn="just"/>
            <a:endParaRPr lang="hu-H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28650" lvl="3" indent="-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Szolgáltatások és másodlagos tevékenységek  </a:t>
            </a:r>
            <a:r>
              <a:rPr lang="hu-HU" sz="2400" dirty="0" smtClean="0"/>
              <a:t>(mezőgazdasági termékfeldolgozás) részesedése </a:t>
            </a:r>
            <a:r>
              <a:rPr lang="hu-HU" sz="2400" b="1" dirty="0" smtClean="0">
                <a:solidFill>
                  <a:srgbClr val="C00000"/>
                </a:solidFill>
              </a:rPr>
              <a:t>7 %</a:t>
            </a:r>
            <a:endParaRPr lang="hu-HU" sz="2400" dirty="0"/>
          </a:p>
          <a:p>
            <a:pPr marL="628650" lvl="3" indent="266700" algn="just"/>
            <a:endParaRPr lang="hu-HU" sz="2400" b="1" dirty="0" smtClean="0">
              <a:solidFill>
                <a:srgbClr val="C00000"/>
              </a:solidFill>
            </a:endParaRPr>
          </a:p>
          <a:p>
            <a:pPr marL="628650" lvl="3" indent="0" algn="just">
              <a:buNone/>
            </a:pPr>
            <a:endParaRPr lang="hu-HU" sz="2400" b="1" dirty="0" smtClean="0">
              <a:solidFill>
                <a:srgbClr val="C00000"/>
              </a:solidFill>
            </a:endParaRPr>
          </a:p>
          <a:p>
            <a:pPr marL="361950" lvl="3" indent="-3619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Ha kis mértékben is, de az állattenyésztés részesedése az elmúlt években folyamatosan növekszik, ami mindenképpen fontos eredmény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9512" y="6591835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+mj-lt"/>
                <a:cs typeface="Times New Roman" panose="02020603050405020304" pitchFamily="18" charset="0"/>
              </a:rPr>
              <a:t>Forrás: KSH Mezőgazdasági Számlarendszer, *becsült adat</a:t>
            </a:r>
            <a:endParaRPr lang="hu-HU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A mezőgazdaság teljesítménye II.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pPr lvl="0" algn="just"/>
            <a:r>
              <a:rPr lang="hu-HU" sz="1600" dirty="0" smtClean="0"/>
              <a:t>Az </a:t>
            </a:r>
            <a:r>
              <a:rPr lang="hu-HU" sz="1600" dirty="0"/>
              <a:t>agrárexport értéke 2019. </a:t>
            </a:r>
            <a:r>
              <a:rPr lang="hu-HU" sz="1600" dirty="0" smtClean="0"/>
              <a:t>január-november </a:t>
            </a:r>
            <a:r>
              <a:rPr lang="hu-HU" sz="1600" b="1" dirty="0" smtClean="0">
                <a:solidFill>
                  <a:srgbClr val="C00000"/>
                </a:solidFill>
              </a:rPr>
              <a:t>8,6 </a:t>
            </a:r>
            <a:r>
              <a:rPr lang="hu-HU" sz="1600" b="1" dirty="0">
                <a:solidFill>
                  <a:srgbClr val="C00000"/>
                </a:solidFill>
              </a:rPr>
              <a:t>milliárd euró </a:t>
            </a:r>
            <a:r>
              <a:rPr lang="hu-HU" sz="1600" dirty="0"/>
              <a:t>volt, 9 százalékkal magasabb 2018 azonos időszakához képest</a:t>
            </a:r>
          </a:p>
          <a:p>
            <a:pPr lvl="2" algn="just"/>
            <a:r>
              <a:rPr lang="hu-HU" sz="1400" dirty="0"/>
              <a:t>A gabonafélék (kukorica, búza), az olajos magvak </a:t>
            </a:r>
            <a:r>
              <a:rPr lang="hu-HU" sz="1400" dirty="0" smtClean="0"/>
              <a:t>(</a:t>
            </a:r>
            <a:r>
              <a:rPr lang="hu-HU" sz="1400" dirty="0"/>
              <a:t>repce, napraforgó) és a feldolgozott takarmányok kivitele nőtt  </a:t>
            </a:r>
          </a:p>
          <a:p>
            <a:pPr lvl="0" algn="just"/>
            <a:endParaRPr lang="hu-HU" sz="1600" b="1" dirty="0" smtClean="0"/>
          </a:p>
          <a:p>
            <a:pPr lvl="0" algn="just"/>
            <a:r>
              <a:rPr lang="hu-HU" sz="1600" dirty="0" smtClean="0"/>
              <a:t>Az </a:t>
            </a:r>
            <a:r>
              <a:rPr lang="hu-HU" sz="1600" dirty="0"/>
              <a:t>agrártermékek aránya a teljes nemzetgazdaság külkereskedelmi többletéből 2019. </a:t>
            </a:r>
            <a:r>
              <a:rPr lang="hu-HU" sz="1600" dirty="0" smtClean="0"/>
              <a:t>január-november időszakban </a:t>
            </a:r>
            <a:r>
              <a:rPr lang="hu-HU" sz="1600" dirty="0"/>
              <a:t>több </a:t>
            </a:r>
            <a:r>
              <a:rPr lang="hu-HU" sz="1600" b="1" dirty="0">
                <a:solidFill>
                  <a:srgbClr val="C00000"/>
                </a:solidFill>
              </a:rPr>
              <a:t>mint 61 százalék </a:t>
            </a:r>
            <a:r>
              <a:rPr lang="hu-HU" sz="1600" dirty="0"/>
              <a:t>volt</a:t>
            </a:r>
          </a:p>
          <a:p>
            <a:pPr lvl="0" algn="just"/>
            <a:endParaRPr lang="hu-HU" sz="1600" b="1" dirty="0" smtClean="0"/>
          </a:p>
          <a:p>
            <a:pPr lvl="0" algn="just"/>
            <a:r>
              <a:rPr lang="hu-HU" sz="1600" b="1" dirty="0" smtClean="0">
                <a:solidFill>
                  <a:schemeClr val="accent4">
                    <a:lumMod val="75000"/>
                  </a:schemeClr>
                </a:solidFill>
              </a:rPr>
              <a:t>A beruházások </a:t>
            </a:r>
            <a:r>
              <a:rPr lang="hu-HU" sz="1600" dirty="0"/>
              <a:t>értéke 2019 első három negyedévében elérte a </a:t>
            </a:r>
            <a:r>
              <a:rPr lang="hu-HU" sz="1600" b="1" dirty="0">
                <a:solidFill>
                  <a:srgbClr val="C00000"/>
                </a:solidFill>
              </a:rPr>
              <a:t>301 milliárd </a:t>
            </a:r>
            <a:r>
              <a:rPr lang="hu-HU" sz="1600" dirty="0" smtClean="0"/>
              <a:t>forintot, ez 15 százalékkal magasabb a 2018-as év azonos időszakához képest</a:t>
            </a:r>
            <a:r>
              <a:rPr lang="hu-HU" sz="1600" b="1" dirty="0" smtClean="0"/>
              <a:t>.</a:t>
            </a:r>
            <a:endParaRPr lang="hu-HU" sz="1600" dirty="0" smtClean="0"/>
          </a:p>
          <a:p>
            <a:pPr lvl="0" algn="just"/>
            <a:endParaRPr lang="hu-HU" sz="1600" dirty="0"/>
          </a:p>
          <a:p>
            <a:pPr lvl="0" algn="just"/>
            <a:r>
              <a:rPr lang="hu-HU" sz="1600" dirty="0" smtClean="0"/>
              <a:t>Évről-évre emelkedik a </a:t>
            </a:r>
            <a:r>
              <a:rPr lang="hu-HU" sz="1600" b="1" dirty="0" smtClean="0">
                <a:solidFill>
                  <a:schemeClr val="accent4">
                    <a:lumMod val="75000"/>
                  </a:schemeClr>
                </a:solidFill>
              </a:rPr>
              <a:t>mezőgazdasági gépek iránti kereslet</a:t>
            </a:r>
            <a:r>
              <a:rPr lang="hu-HU" sz="1600" dirty="0" smtClean="0"/>
              <a:t>, 2019. I-III negyedévében </a:t>
            </a:r>
            <a:r>
              <a:rPr lang="hu-HU" sz="1600" b="1" dirty="0" smtClean="0">
                <a:solidFill>
                  <a:srgbClr val="C00000"/>
                </a:solidFill>
              </a:rPr>
              <a:t>134 milliárd Ft </a:t>
            </a:r>
            <a:r>
              <a:rPr lang="hu-HU" sz="1600" dirty="0" smtClean="0"/>
              <a:t>értékben vásároltak új gépeket a gazdák. Ez 3 %-kal magasabb az előző év azonos időszakához képest. </a:t>
            </a:r>
            <a:endParaRPr lang="hu-HU" sz="1600" dirty="0"/>
          </a:p>
          <a:p>
            <a:pPr algn="just"/>
            <a:endParaRPr lang="hu-HU" sz="1600" dirty="0" smtClean="0"/>
          </a:p>
          <a:p>
            <a:pPr lvl="0" algn="just"/>
            <a:r>
              <a:rPr lang="hu-HU" sz="1600" dirty="0" smtClean="0"/>
              <a:t>Az </a:t>
            </a:r>
            <a:r>
              <a:rPr lang="hu-HU" sz="1600" dirty="0"/>
              <a:t>élelmiszeripari beruházások volumene </a:t>
            </a:r>
            <a:r>
              <a:rPr lang="hu-HU" sz="1600" dirty="0" smtClean="0"/>
              <a:t>is </a:t>
            </a:r>
            <a:r>
              <a:rPr lang="hu-HU" sz="1600" dirty="0"/>
              <a:t>tovább emelkedett. </a:t>
            </a:r>
            <a:r>
              <a:rPr lang="hu-HU" sz="1600" dirty="0" smtClean="0"/>
              <a:t>2018-ban 237,2 </a:t>
            </a:r>
            <a:r>
              <a:rPr lang="hu-HU" sz="1600" dirty="0"/>
              <a:t>milliárd forintot költöttek fejlesztésekre, változatlan áron 7,3 százalékkal többet, mint 2017-ben. Az élelmiszeripari beruházások volumene 2010 és 2018 között több mint a duplájára emelkedett. Az ágazat beruházásainak lendülete </a:t>
            </a:r>
            <a:r>
              <a:rPr lang="hu-HU" sz="1600" b="1" dirty="0">
                <a:solidFill>
                  <a:schemeClr val="accent4">
                    <a:lumMod val="75000"/>
                  </a:schemeClr>
                </a:solidFill>
              </a:rPr>
              <a:t>2019 első félévében is megmaradt, a fejlesztések volumene 7,8 százalékkal növekedett</a:t>
            </a:r>
            <a:r>
              <a:rPr lang="hu-HU" sz="1600" dirty="0"/>
              <a:t>.</a:t>
            </a:r>
          </a:p>
          <a:p>
            <a:pPr lvl="0" algn="just"/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5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4">
                    <a:lumMod val="75000"/>
                  </a:schemeClr>
                </a:solidFill>
              </a:rPr>
              <a:t>A mezőgazdaság versenyképessége </a:t>
            </a:r>
            <a:endParaRPr lang="hu-H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hu-HU" sz="3800" dirty="0" smtClean="0"/>
              <a:t>A </a:t>
            </a:r>
            <a:r>
              <a:rPr lang="hu-HU" sz="3800" dirty="0"/>
              <a:t>magyar mezőgazdaság termelékenysége 2010 és 2018 között kiemelkedően fejlődött: kétharmadával emelkedett. A növekedés uniós összehasonlításban is figyelemre méltó, Belgium és Dánia után a </a:t>
            </a:r>
            <a:r>
              <a:rPr lang="hu-HU" sz="3800" b="1" dirty="0">
                <a:solidFill>
                  <a:srgbClr val="C00000"/>
                </a:solidFill>
              </a:rPr>
              <a:t>harmadik legmagasabb érték </a:t>
            </a:r>
            <a:r>
              <a:rPr lang="hu-HU" sz="3800" dirty="0"/>
              <a:t>az EU-ban és jelentősen meghaladja az EU-15, az EU-13 és a V4 országok mutatóit is</a:t>
            </a:r>
            <a:r>
              <a:rPr lang="hu-HU" sz="3800" dirty="0" smtClean="0"/>
              <a:t>.</a:t>
            </a:r>
          </a:p>
          <a:p>
            <a:pPr marL="0" lvl="0" indent="0" algn="just">
              <a:buNone/>
            </a:pPr>
            <a:endParaRPr lang="hu-HU" sz="3800" dirty="0"/>
          </a:p>
          <a:p>
            <a:pPr lvl="0" algn="just"/>
            <a:r>
              <a:rPr lang="hu-HU" sz="3800" dirty="0" smtClean="0"/>
              <a:t>A </a:t>
            </a:r>
            <a:r>
              <a:rPr lang="hu-HU" sz="3800" dirty="0"/>
              <a:t>látványos növekedés ellenére a </a:t>
            </a:r>
            <a:r>
              <a:rPr lang="hu-HU" sz="3800" b="1" dirty="0">
                <a:solidFill>
                  <a:schemeClr val="accent4">
                    <a:lumMod val="75000"/>
                  </a:schemeClr>
                </a:solidFill>
              </a:rPr>
              <a:t>magyar mezőgazdaság termelékenysége még jelentős tartalékokkal rendelkezik. </a:t>
            </a:r>
            <a:endParaRPr lang="hu-HU" sz="3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just"/>
            <a:endParaRPr lang="hu-HU" sz="38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just"/>
            <a:r>
              <a:rPr lang="hu-HU" sz="3800" dirty="0" smtClean="0"/>
              <a:t>Az </a:t>
            </a:r>
            <a:r>
              <a:rPr lang="hu-HU" sz="3800" dirty="0"/>
              <a:t>egy hektárra </a:t>
            </a:r>
            <a:r>
              <a:rPr lang="hu-HU" sz="3800" dirty="0" smtClean="0"/>
              <a:t>jutó </a:t>
            </a:r>
            <a:r>
              <a:rPr lang="hu-HU" sz="3800" b="1" dirty="0" smtClean="0">
                <a:solidFill>
                  <a:srgbClr val="C00000"/>
                </a:solidFill>
              </a:rPr>
              <a:t>615 </a:t>
            </a:r>
            <a:r>
              <a:rPr lang="hu-HU" sz="3800" b="1" dirty="0">
                <a:solidFill>
                  <a:srgbClr val="C00000"/>
                </a:solidFill>
              </a:rPr>
              <a:t>eurós bruttó hozzáadott érték </a:t>
            </a:r>
            <a:r>
              <a:rPr lang="hu-HU" sz="3800" dirty="0"/>
              <a:t>bár meghaladja az új tagországok 532 eurós értékét, de nagymértékben elmarad a 15 régi tagország 1163 eurós mutatójától</a:t>
            </a:r>
            <a:r>
              <a:rPr lang="hu-HU" sz="3800" dirty="0" smtClean="0"/>
              <a:t>.</a:t>
            </a:r>
          </a:p>
          <a:p>
            <a:pPr lvl="0" algn="just"/>
            <a:endParaRPr lang="hu-HU" sz="3800" dirty="0"/>
          </a:p>
          <a:p>
            <a:pPr lvl="0" algn="just"/>
            <a:endParaRPr lang="hu-HU" sz="2900" dirty="0" smtClean="0"/>
          </a:p>
          <a:p>
            <a:pPr lvl="0" algn="just"/>
            <a:endParaRPr lang="hu-HU" sz="2900" dirty="0" smtClean="0"/>
          </a:p>
          <a:p>
            <a:pPr lvl="0" algn="just"/>
            <a:endParaRPr lang="hu-HU" b="1" dirty="0">
              <a:solidFill>
                <a:srgbClr val="C00000"/>
              </a:solidFill>
            </a:endParaRPr>
          </a:p>
          <a:p>
            <a:pPr lvl="0" algn="just"/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7578"/>
            <a:ext cx="8229600" cy="655118"/>
          </a:xfrm>
        </p:spPr>
        <p:txBody>
          <a:bodyPr/>
          <a:lstStyle/>
          <a:p>
            <a: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  <a:t>Versenyképességet elősegítő intézkedések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versenyképesség növelése érdekében tett és tervezett intézkedések:</a:t>
            </a:r>
          </a:p>
          <a:p>
            <a:pPr marL="361950" lvl="2" indent="-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Jogalkotási feladatok</a:t>
            </a:r>
          </a:p>
          <a:p>
            <a:pPr marL="1276350" lvl="4" indent="-361950" algn="just"/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</a:rPr>
              <a:t>Öntözésfejlesztés</a:t>
            </a:r>
          </a:p>
          <a:p>
            <a:pPr marL="1733550" lvl="5" indent="-361950" algn="just"/>
            <a:r>
              <a:rPr lang="hu-HU" sz="1800" dirty="0" smtClean="0"/>
              <a:t>a klímaváltozás hatásainak csökkentése</a:t>
            </a:r>
          </a:p>
          <a:p>
            <a:pPr marL="1733550" lvl="5" indent="-361950" algn="just"/>
            <a:r>
              <a:rPr lang="hu-HU" sz="1800" dirty="0" smtClean="0"/>
              <a:t>Termelékenység növelése </a:t>
            </a:r>
            <a:endParaRPr lang="hu-HU" sz="1800" dirty="0"/>
          </a:p>
          <a:p>
            <a:pPr marL="1276350" lvl="4" indent="-361950" algn="just"/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</a:rPr>
              <a:t>Osztatlan közös megszűntetés</a:t>
            </a:r>
          </a:p>
          <a:p>
            <a:pPr marL="1733550" lvl="5" indent="-361950" algn="just"/>
            <a:r>
              <a:rPr lang="hu-HU" sz="1900" dirty="0" smtClean="0"/>
              <a:t>versenyképes birtokszerkezet kialakítása</a:t>
            </a:r>
          </a:p>
          <a:p>
            <a:pPr marL="342900" lvl="2" indent="-342900" algn="just"/>
            <a:r>
              <a:rPr lang="hu-HU" sz="2400" b="1" dirty="0">
                <a:solidFill>
                  <a:schemeClr val="accent4">
                    <a:lumMod val="75000"/>
                  </a:schemeClr>
                </a:solidFill>
              </a:rPr>
              <a:t>Agrárfinanszírozási eszközök bővítése</a:t>
            </a:r>
          </a:p>
          <a:p>
            <a:pPr lvl="2" algn="just"/>
            <a:r>
              <a:rPr lang="hu-HU" sz="1800" dirty="0"/>
              <a:t>A beruházások finanszírozása, a termelékenység növelése érdekében</a:t>
            </a:r>
          </a:p>
          <a:p>
            <a:pPr marL="342900" lvl="2" indent="-342900" algn="just"/>
            <a:r>
              <a:rPr lang="hu-HU" sz="2400" b="1" dirty="0">
                <a:solidFill>
                  <a:schemeClr val="accent4">
                    <a:lumMod val="75000"/>
                  </a:schemeClr>
                </a:solidFill>
              </a:rPr>
              <a:t>Digitális Agrár Stratégia végrehajtása </a:t>
            </a:r>
          </a:p>
          <a:p>
            <a:pPr marL="1257300" lvl="4" indent="-342900" algn="just"/>
            <a:r>
              <a:rPr lang="hu-HU" sz="1800" dirty="0"/>
              <a:t>a modern technológiák bevezetése</a:t>
            </a:r>
          </a:p>
          <a:p>
            <a:pPr marL="1257300" lvl="4" indent="-342900" algn="just"/>
            <a:r>
              <a:rPr lang="hu-HU" sz="1800" dirty="0"/>
              <a:t>a generációváltás előmozdítása, az ágazat fiatalok számára való vonzóvá tétele</a:t>
            </a:r>
          </a:p>
          <a:p>
            <a:pPr marL="361950" lvl="2" indent="-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EU és nemzeti támogatások </a:t>
            </a:r>
          </a:p>
          <a:p>
            <a:pPr marL="361950" lvl="2" indent="-361950" algn="just"/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Eredményes KAP tárgyalások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1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2132856"/>
            <a:ext cx="8928992" cy="1600200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accent4">
                    <a:lumMod val="75000"/>
                  </a:schemeClr>
                </a:solidFill>
              </a:rPr>
              <a:t>Jogalkotási feladatok</a:t>
            </a:r>
            <a:endParaRPr lang="hu-H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8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11102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>Öntözésfejlesztés I.</a:t>
            </a:r>
            <a:endParaRPr lang="hu-H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lnSpcReduction="10000"/>
          </a:bodyPr>
          <a:lstStyle/>
          <a:p>
            <a:pPr marL="742950" lvl="2" indent="-285750">
              <a:tabLst>
                <a:tab pos="266700" algn="l"/>
              </a:tabLst>
            </a:pP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2020. január </a:t>
            </a: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1-vel hatályba lépett az öntözéses gazdálkodásról szóló törvény</a:t>
            </a:r>
            <a:endParaRPr lang="hu-H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Jelenleg kevesebb, mint 100 ezer hektáron folyik öntözéses gazdálkodás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C00000"/>
                </a:solidFill>
              </a:rPr>
              <a:t>CÉL: legalább 200 ezer hektárra emelkedjen az öntözhető területek nagysága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/>
              <a:t>Az öntözéses </a:t>
            </a:r>
            <a:r>
              <a:rPr lang="hu-HU" dirty="0"/>
              <a:t>gazdálkodás elterjesztése </a:t>
            </a:r>
            <a:r>
              <a:rPr lang="hu-HU" dirty="0" smtClean="0"/>
              <a:t>különösen fontos annak érdekében, </a:t>
            </a:r>
            <a:r>
              <a:rPr lang="hu-HU" dirty="0"/>
              <a:t>hogy a gazdák rugalmasan tudjanak alkalmazkodni az időjárás okozta kihívásokhoz, és tovább javuljon a mezőgazdasági termelés hatékonysága</a:t>
            </a:r>
            <a:r>
              <a:rPr lang="hu-HU" dirty="0" smtClean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A törvényjavaslat </a:t>
            </a:r>
            <a:r>
              <a:rPr lang="hu-HU" dirty="0" smtClean="0"/>
              <a:t>lefedi </a:t>
            </a:r>
            <a:r>
              <a:rPr lang="hu-HU" dirty="0"/>
              <a:t>mindazokat a lépéseket és eszközöket, amelyet ma kormányzati oldalról meg lehet tenni a termelői öntözési beruházások szakmai, jogi és finanszírozási feltételeinek fejlesztése, valamint az öntözés jelenleg még fennálló akadályozó tényezőinek megszüntetése terén. </a:t>
            </a:r>
            <a:endParaRPr lang="hu-HU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hu-HU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új törvényi szabályozás révén elhárulnak a hazai mozaikos birtokszerkezetből adódó, termelői öntözésfejlesztési beruházások megvalósítását és működtetését akadályozó tényezők, a hazai tagolt mezőgazdasági üzemszerkezet okozta hátrányok leküzdése érdekében pedig érdemi támogatást és segítséget kapnak a termelők az öntözési együttműködések létrehozására. </a:t>
            </a:r>
            <a:endParaRPr lang="hu-HU" dirty="0" smtClean="0"/>
          </a:p>
          <a:p>
            <a:pPr lvl="1"/>
            <a:endParaRPr lang="hu-HU" dirty="0"/>
          </a:p>
          <a:p>
            <a:pPr lvl="2" algn="r"/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8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  <a:t>Öntözésfejlesztés II</a:t>
            </a: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hu-H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marL="285750" lvl="2" indent="-285750"/>
            <a:r>
              <a:rPr lang="hu-HU" dirty="0" smtClean="0"/>
              <a:t>A törvényjavaslaton túlmenően a Kormány kiemelten támogatja az öntözéses gazdálkodást</a:t>
            </a:r>
          </a:p>
          <a:p>
            <a:pPr lvl="2"/>
            <a:endParaRPr lang="hu-HU" dirty="0"/>
          </a:p>
          <a:p>
            <a:pPr marL="285750" lvl="2" indent="-285750"/>
            <a:r>
              <a:rPr lang="hu-HU" b="1" dirty="0" smtClean="0">
                <a:solidFill>
                  <a:srgbClr val="C00000"/>
                </a:solidFill>
              </a:rPr>
              <a:t>10 éven keresztül évi 17 milliárd forintot </a:t>
            </a:r>
            <a:r>
              <a:rPr lang="hu-HU" dirty="0" smtClean="0"/>
              <a:t>biztosít a költségvetés az öntözéses gazdálkodásra</a:t>
            </a:r>
          </a:p>
          <a:p>
            <a:pPr marL="0" lvl="2" indent="0"/>
            <a:endParaRPr lang="hu-HU" dirty="0" smtClean="0"/>
          </a:p>
          <a:p>
            <a:pPr marL="285750" lvl="2" indent="-285750"/>
            <a:r>
              <a:rPr lang="hu-HU" dirty="0" smtClean="0"/>
              <a:t>Megalakult a Nemzeti Földügyi Központon belül az agrárium öntözési igazgatási központja</a:t>
            </a:r>
          </a:p>
          <a:p>
            <a:pPr marL="0" lvl="2" indent="0"/>
            <a:endParaRPr lang="hu-HU" dirty="0"/>
          </a:p>
          <a:p>
            <a:pPr marL="285750" lvl="2" indent="-285750"/>
            <a:r>
              <a:rPr lang="hu-HU" b="1" dirty="0" smtClean="0">
                <a:solidFill>
                  <a:srgbClr val="C00000"/>
                </a:solidFill>
              </a:rPr>
              <a:t>Kedvezőbbé váltak</a:t>
            </a:r>
            <a:r>
              <a:rPr lang="hu-HU" dirty="0" smtClean="0"/>
              <a:t> a Vidékfejlesztési Programon belül az öntözésfejlesztési beruházási pályázatok feltételei 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hu-HU" dirty="0"/>
              <a:t>Egyéni projekt esetén 1 milliárd forintra, kollektív projekt esetén 2 milliárd forintra </a:t>
            </a:r>
            <a:r>
              <a:rPr lang="hu-HU" dirty="0" smtClean="0"/>
              <a:t>emeltük a vissza </a:t>
            </a:r>
            <a:r>
              <a:rPr lang="hu-HU" dirty="0"/>
              <a:t>nem térítendő támogatás felső </a:t>
            </a:r>
            <a:r>
              <a:rPr lang="hu-HU" dirty="0" smtClean="0"/>
              <a:t>határát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hu-HU" dirty="0"/>
              <a:t>T</a:t>
            </a:r>
            <a:r>
              <a:rPr lang="hu-HU" dirty="0" smtClean="0"/>
              <a:t>ovábbi </a:t>
            </a:r>
            <a:r>
              <a:rPr lang="hu-HU" dirty="0"/>
              <a:t>tíz százalékponttal </a:t>
            </a:r>
            <a:r>
              <a:rPr lang="hu-HU" dirty="0" smtClean="0"/>
              <a:t>emeltük </a:t>
            </a:r>
            <a:r>
              <a:rPr lang="hu-HU" dirty="0"/>
              <a:t>a támogatási </a:t>
            </a:r>
            <a:r>
              <a:rPr lang="hu-HU" dirty="0" smtClean="0"/>
              <a:t>intenzitást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Csak </a:t>
            </a:r>
            <a:r>
              <a:rPr lang="hu-HU" dirty="0"/>
              <a:t>a legszükségesebb esetekben kell jogerős elvi vízjogi engedélyt csatolni a </a:t>
            </a:r>
            <a:r>
              <a:rPr lang="hu-HU" dirty="0" smtClean="0"/>
              <a:t>kérelmekhez</a:t>
            </a:r>
          </a:p>
          <a:p>
            <a:pPr marL="1200150" lvl="4" indent="-285750">
              <a:buFont typeface="Courier New" panose="02070309020205020404" pitchFamily="49" charset="0"/>
              <a:buChar char="o"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osztatlan közös földtulajdon estében már nincs szükség minden tulajdonosi hozzájárulásra. </a:t>
            </a:r>
            <a:endParaRPr lang="hu-HU" dirty="0" smtClean="0"/>
          </a:p>
          <a:p>
            <a:pPr marL="11874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Újrapályázási lehetőség azoknak is, akik már korábban részesültek ilyen támogatásban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1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hu-HU" sz="2800" b="1" dirty="0">
                <a:solidFill>
                  <a:schemeClr val="accent4">
                    <a:lumMod val="75000"/>
                  </a:schemeClr>
                </a:solidFill>
              </a:rPr>
              <a:t>Az osztatlan közös </a:t>
            </a: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</a:rPr>
              <a:t>felszámolása </a:t>
            </a:r>
            <a:endParaRPr lang="hu-H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3800" b="1" dirty="0" smtClean="0">
                <a:solidFill>
                  <a:srgbClr val="C00000"/>
                </a:solidFill>
              </a:rPr>
              <a:t>Jelenleg osztatlan közös tulajdonban van, mintegy 2,4 millió hektár termőföld, ez összesen 4,6 millió tulajdonost érint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hu-HU" sz="29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2900" b="1" dirty="0" smtClean="0">
                <a:solidFill>
                  <a:schemeClr val="accent4">
                    <a:lumMod val="75000"/>
                  </a:schemeClr>
                </a:solidFill>
              </a:rPr>
              <a:t>Idén </a:t>
            </a:r>
            <a:r>
              <a:rPr lang="hu-HU" sz="2900" b="1" dirty="0">
                <a:solidFill>
                  <a:schemeClr val="accent4">
                    <a:lumMod val="75000"/>
                  </a:schemeClr>
                </a:solidFill>
              </a:rPr>
              <a:t>tavasszal </a:t>
            </a:r>
            <a:r>
              <a:rPr lang="hu-HU" sz="2900" dirty="0"/>
              <a:t>az Országgyűlés </a:t>
            </a:r>
            <a:r>
              <a:rPr lang="hu-HU" sz="2900" dirty="0" smtClean="0"/>
              <a:t>elé kerülhet a </a:t>
            </a:r>
            <a:r>
              <a:rPr lang="hu-HU" sz="2900" dirty="0"/>
              <a:t>birtokrendezésről szóló </a:t>
            </a:r>
            <a:r>
              <a:rPr lang="hu-HU" sz="2900" dirty="0" smtClean="0"/>
              <a:t>törvénycsomag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hu-HU" sz="29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900" b="1" dirty="0" smtClean="0">
                <a:solidFill>
                  <a:srgbClr val="C00000"/>
                </a:solidFill>
              </a:rPr>
              <a:t>CÉL:</a:t>
            </a:r>
            <a:endParaRPr lang="hu-HU" sz="2900" b="1" dirty="0">
              <a:solidFill>
                <a:srgbClr val="C00000"/>
              </a:solidFill>
            </a:endParaRP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 smtClean="0"/>
              <a:t>A </a:t>
            </a:r>
            <a:r>
              <a:rPr lang="hu-HU" sz="2900" dirty="0"/>
              <a:t>2012 óta folyamatban lévő </a:t>
            </a:r>
            <a:r>
              <a:rPr lang="hu-HU" sz="2900" b="1" dirty="0">
                <a:solidFill>
                  <a:schemeClr val="accent4">
                    <a:lumMod val="75000"/>
                  </a:schemeClr>
                </a:solidFill>
              </a:rPr>
              <a:t>ingyenes megosztási eljárások folytatása, egyszerűsítése </a:t>
            </a:r>
            <a:r>
              <a:rPr lang="hu-HU" sz="2900" dirty="0"/>
              <a:t>(jelenleg 500 nap egy eljárás);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sz="2900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/>
              <a:t>Cél az új módszerekkel: az állami beavatkozás csökkentése az osztatlan közös tulajdon felszámolásában – a tulajdonostársak jussanak 1/</a:t>
            </a:r>
            <a:r>
              <a:rPr lang="hu-HU" sz="2900" dirty="0" err="1"/>
              <a:t>1</a:t>
            </a:r>
            <a:r>
              <a:rPr lang="hu-HU" sz="2900" dirty="0"/>
              <a:t> tulajdonhoz</a:t>
            </a:r>
            <a:r>
              <a:rPr lang="hu-HU" sz="2900" dirty="0" smtClean="0"/>
              <a:t>;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sz="2900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/>
              <a:t>Olcsó, egyszerű eljárások nyomán minden művelési ágban </a:t>
            </a:r>
            <a:r>
              <a:rPr lang="hu-HU" sz="2900" b="1" dirty="0">
                <a:solidFill>
                  <a:schemeClr val="accent4">
                    <a:lumMod val="75000"/>
                  </a:schemeClr>
                </a:solidFill>
              </a:rPr>
              <a:t>értelmezhető méretű, művelhető parcellák jöjjenek </a:t>
            </a:r>
            <a:r>
              <a:rPr lang="hu-HU" sz="2900" dirty="0"/>
              <a:t>létre</a:t>
            </a:r>
            <a:r>
              <a:rPr lang="hu-HU" sz="2900" dirty="0" smtClean="0"/>
              <a:t>;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sz="2900" dirty="0" smtClean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 smtClean="0"/>
              <a:t>Kedvezményes hitelkonstrukció az osztatlan közös tulajdon felszámolásához;</a:t>
            </a:r>
            <a:endParaRPr lang="hu-HU" sz="2900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sz="2900" dirty="0" smtClean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 smtClean="0"/>
              <a:t>Bármely </a:t>
            </a:r>
            <a:r>
              <a:rPr lang="hu-HU" sz="2900" dirty="0"/>
              <a:t>tulajdonostárs kezdeményezhesse az 1/</a:t>
            </a:r>
            <a:r>
              <a:rPr lang="hu-HU" sz="2900" dirty="0" err="1"/>
              <a:t>1</a:t>
            </a:r>
            <a:r>
              <a:rPr lang="hu-HU" sz="2900" dirty="0"/>
              <a:t> tulajdon kialakítását a „mérethatár alatti” földeknél</a:t>
            </a:r>
            <a:r>
              <a:rPr lang="hu-HU" sz="2900" dirty="0" smtClean="0"/>
              <a:t>;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sz="2900" dirty="0"/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r>
              <a:rPr lang="hu-HU" sz="2900" dirty="0" smtClean="0"/>
              <a:t>Lesz </a:t>
            </a:r>
            <a:r>
              <a:rPr lang="hu-HU" sz="2900" dirty="0"/>
              <a:t>olyan tulajdonostárs, aki pénzbeli megváltást kap az 1/</a:t>
            </a:r>
            <a:r>
              <a:rPr lang="hu-HU" sz="2900" dirty="0" err="1"/>
              <a:t>1</a:t>
            </a:r>
            <a:r>
              <a:rPr lang="hu-HU" sz="2900" dirty="0"/>
              <a:t> tulajdon helyett.</a:t>
            </a:r>
          </a:p>
          <a:p>
            <a:pPr marL="269875" indent="-269875" algn="just">
              <a:spcBef>
                <a:spcPts val="0"/>
              </a:spcBef>
              <a:spcAft>
                <a:spcPts val="600"/>
              </a:spcAft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EB16-273A-42BA-B962-FAE4FD33D66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9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3763</TotalTime>
  <Words>1397</Words>
  <Application>Microsoft Office PowerPoint</Application>
  <PresentationFormat>Diavetítés a képernyőre (4:3 oldalarány)</PresentationFormat>
  <Paragraphs>190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Ügyvezető</vt:lpstr>
      <vt:lpstr>Mi várható a hazai agrárpolitikában 2020-ban</vt:lpstr>
      <vt:lpstr>A mezőgazdaság teljesítménye I.</vt:lpstr>
      <vt:lpstr>A mezőgazdaság teljesítménye II.</vt:lpstr>
      <vt:lpstr>A mezőgazdaság versenyképessége </vt:lpstr>
      <vt:lpstr>Versenyképességet elősegítő intézkedések</vt:lpstr>
      <vt:lpstr>Jogalkotási feladatok</vt:lpstr>
      <vt:lpstr>Öntözésfejlesztés I.</vt:lpstr>
      <vt:lpstr>Öntözésfejlesztés II.</vt:lpstr>
      <vt:lpstr>Az osztatlan közös felszámolása </vt:lpstr>
      <vt:lpstr>  Egyéb jogalkotási feladatok</vt:lpstr>
      <vt:lpstr>Agrárfinanszírozás </vt:lpstr>
      <vt:lpstr>Digitális Agrár Stratégia I.</vt:lpstr>
      <vt:lpstr>Digitális Agrár Stratégia II.</vt:lpstr>
      <vt:lpstr>Ágazati támogatások I.</vt:lpstr>
      <vt:lpstr>Ágazati támogatások II.</vt:lpstr>
      <vt:lpstr>A Közös Agrárpolitika fő irányvonalai I. </vt:lpstr>
      <vt:lpstr>A Közös Agrárpolitika fő irányvonalai II. </vt:lpstr>
      <vt:lpstr>Köszönöm figyelmüket!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kertészeti ágazat helyzete és szerepe az agrárszektorban</dc:title>
  <dc:creator>Fehérvári Dávid dr.</dc:creator>
  <cp:lastModifiedBy>felhasználó</cp:lastModifiedBy>
  <cp:revision>151</cp:revision>
  <cp:lastPrinted>2019-12-03T09:09:28Z</cp:lastPrinted>
  <dcterms:created xsi:type="dcterms:W3CDTF">2019-03-05T12:52:53Z</dcterms:created>
  <dcterms:modified xsi:type="dcterms:W3CDTF">2020-02-07T13:04:17Z</dcterms:modified>
</cp:coreProperties>
</file>