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0"/>
  </p:notesMasterIdLst>
  <p:handoutMasterIdLst>
    <p:handoutMasterId r:id="rId21"/>
  </p:handoutMasterIdLst>
  <p:sldIdLst>
    <p:sldId id="259" r:id="rId3"/>
    <p:sldId id="363" r:id="rId4"/>
    <p:sldId id="358" r:id="rId5"/>
    <p:sldId id="379" r:id="rId6"/>
    <p:sldId id="373" r:id="rId7"/>
    <p:sldId id="375" r:id="rId8"/>
    <p:sldId id="380" r:id="rId9"/>
    <p:sldId id="381" r:id="rId10"/>
    <p:sldId id="369" r:id="rId11"/>
    <p:sldId id="376" r:id="rId12"/>
    <p:sldId id="382" r:id="rId13"/>
    <p:sldId id="383" r:id="rId14"/>
    <p:sldId id="366" r:id="rId15"/>
    <p:sldId id="377" r:id="rId16"/>
    <p:sldId id="378" r:id="rId17"/>
    <p:sldId id="385" r:id="rId18"/>
    <p:sldId id="312" r:id="rId19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3D69B"/>
    <a:srgbClr val="FFA2A1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éma alapján készült stílus 1 – 6. jelölőszín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6D9F66E-5EB9-4882-86FB-DCBF35E3C3E4}" styleName="Közepesen sötét stílus 4 – 6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5758FB7-9AC5-4552-8A53-C91805E547FA}" styleName="Téma alapján készült stílus 1 – 5. jelölőszín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Közepesen sötét stílus 2 – 6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Közepesen sötét stílus 1 – 6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Közepesen sötét stílus 4 – 2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>
        <p:scale>
          <a:sx n="77" d="100"/>
          <a:sy n="77" d="100"/>
        </p:scale>
        <p:origin x="-117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0A6A0B-54EB-4F5A-8286-E5B4404A2C89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212E0799-6BC8-4AD9-8E28-3BEC72F615EA}">
      <dgm:prSet phldrT="[Szöveg]" custT="1"/>
      <dgm:spPr/>
      <dgm:t>
        <a:bodyPr/>
        <a:lstStyle/>
        <a:p>
          <a:r>
            <a:rPr lang="hu-HU" sz="1800" b="0" dirty="0" smtClean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</a:rPr>
            <a:t>www.kormany.hu  </a:t>
          </a:r>
          <a:endParaRPr lang="hu-HU" sz="1800" b="0" dirty="0">
            <a:solidFill>
              <a:schemeClr val="accent6">
                <a:lumMod val="50000"/>
              </a:schemeClr>
            </a:solidFill>
            <a:latin typeface="Cambria" panose="02040503050406030204" pitchFamily="18" charset="0"/>
          </a:endParaRPr>
        </a:p>
      </dgm:t>
    </dgm:pt>
    <dgm:pt modelId="{E34764E1-F0A0-4EE7-B4E4-6817DBC21D56}" type="sibTrans" cxnId="{7FA4616D-00DA-4AAD-A9FC-9E083935DCDC}">
      <dgm:prSet/>
      <dgm:spPr/>
      <dgm:t>
        <a:bodyPr/>
        <a:lstStyle/>
        <a:p>
          <a:endParaRPr lang="hu-HU"/>
        </a:p>
      </dgm:t>
    </dgm:pt>
    <dgm:pt modelId="{0E9918F7-1DB1-4C20-A699-C3C0FD445B7C}" type="parTrans" cxnId="{7FA4616D-00DA-4AAD-A9FC-9E083935DCDC}">
      <dgm:prSet/>
      <dgm:spPr/>
      <dgm:t>
        <a:bodyPr/>
        <a:lstStyle/>
        <a:p>
          <a:endParaRPr lang="hu-HU"/>
        </a:p>
      </dgm:t>
    </dgm:pt>
    <dgm:pt modelId="{64FC6463-9856-4601-A970-1446D494B3A6}">
      <dgm:prSet phldrT="[Szöveg]" custT="1"/>
      <dgm:spPr/>
      <dgm:t>
        <a:bodyPr/>
        <a:lstStyle/>
        <a:p>
          <a:r>
            <a:rPr lang="hu-HU" sz="1800" dirty="0" smtClean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</a:rPr>
            <a:t>www.palyazat.gov.hu</a:t>
          </a:r>
          <a:r>
            <a:rPr lang="hu-HU" sz="1800" dirty="0" smtClean="0">
              <a:latin typeface="Cambria" panose="02040503050406030204" pitchFamily="18" charset="0"/>
            </a:rPr>
            <a:t>  </a:t>
          </a:r>
          <a:endParaRPr lang="hu-HU" sz="1800" dirty="0">
            <a:latin typeface="Cambria" panose="02040503050406030204" pitchFamily="18" charset="0"/>
          </a:endParaRPr>
        </a:p>
      </dgm:t>
    </dgm:pt>
    <dgm:pt modelId="{F9807249-E117-44B8-84B5-0D9F6A37A1BD}" type="sibTrans" cxnId="{1AFD9533-308E-4BB8-B0C5-CE533A59F27B}">
      <dgm:prSet/>
      <dgm:spPr/>
      <dgm:t>
        <a:bodyPr/>
        <a:lstStyle/>
        <a:p>
          <a:endParaRPr lang="hu-HU"/>
        </a:p>
      </dgm:t>
    </dgm:pt>
    <dgm:pt modelId="{B8B165FA-BBDE-4077-AD2D-0EE226BA54BF}" type="parTrans" cxnId="{1AFD9533-308E-4BB8-B0C5-CE533A59F27B}">
      <dgm:prSet/>
      <dgm:spPr/>
      <dgm:t>
        <a:bodyPr/>
        <a:lstStyle/>
        <a:p>
          <a:endParaRPr lang="hu-HU"/>
        </a:p>
      </dgm:t>
    </dgm:pt>
    <dgm:pt modelId="{D44DFECD-9FC6-4C3D-A042-B40AA80A983F}" type="pres">
      <dgm:prSet presAssocID="{440A6A0B-54EB-4F5A-8286-E5B4404A2C89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hu-HU"/>
        </a:p>
      </dgm:t>
    </dgm:pt>
    <dgm:pt modelId="{84032506-8CE5-4807-BFD1-42257F7BBA7E}" type="pres">
      <dgm:prSet presAssocID="{64FC6463-9856-4601-A970-1446D494B3A6}" presName="Accent1" presStyleCnt="0"/>
      <dgm:spPr/>
    </dgm:pt>
    <dgm:pt modelId="{72EA5842-1F38-4183-B56E-0214166748B5}" type="pres">
      <dgm:prSet presAssocID="{64FC6463-9856-4601-A970-1446D494B3A6}" presName="Accent" presStyleLbl="node1" presStyleIdx="0" presStyleCnt="2" custLinFactNeighborX="26976" custLinFactNeighborY="-219"/>
      <dgm:spPr/>
    </dgm:pt>
    <dgm:pt modelId="{BEE33738-10AF-4E7F-8E5F-7614834FF675}" type="pres">
      <dgm:prSet presAssocID="{64FC6463-9856-4601-A970-1446D494B3A6}" presName="Parent1" presStyleLbl="revTx" presStyleIdx="0" presStyleCnt="2" custScaleX="131385" custLinFactNeighborX="40725" custLinFactNeighborY="603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54DA548-047A-4B7A-B107-E779AD0C465B}" type="pres">
      <dgm:prSet presAssocID="{212E0799-6BC8-4AD9-8E28-3BEC72F615EA}" presName="Accent2" presStyleCnt="0"/>
      <dgm:spPr/>
    </dgm:pt>
    <dgm:pt modelId="{B8298679-449D-4269-8C81-99DA76DCFC88}" type="pres">
      <dgm:prSet presAssocID="{212E0799-6BC8-4AD9-8E28-3BEC72F615EA}" presName="Accent" presStyleLbl="node1" presStyleIdx="1" presStyleCnt="2" custLinFactNeighborX="28487" custLinFactNeighborY="-883"/>
      <dgm:spPr/>
    </dgm:pt>
    <dgm:pt modelId="{15594D27-4986-48B6-9933-E3904F863E7B}" type="pres">
      <dgm:prSet presAssocID="{212E0799-6BC8-4AD9-8E28-3BEC72F615EA}" presName="Parent2" presStyleLbl="revTx" presStyleIdx="1" presStyleCnt="2" custLinFactNeighborX="42435" custLinFactNeighborY="-475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7FA4616D-00DA-4AAD-A9FC-9E083935DCDC}" srcId="{440A6A0B-54EB-4F5A-8286-E5B4404A2C89}" destId="{212E0799-6BC8-4AD9-8E28-3BEC72F615EA}" srcOrd="1" destOrd="0" parTransId="{0E9918F7-1DB1-4C20-A699-C3C0FD445B7C}" sibTransId="{E34764E1-F0A0-4EE7-B4E4-6817DBC21D56}"/>
    <dgm:cxn modelId="{29F9071C-C8BA-4568-864B-4219E8E2E343}" type="presOf" srcId="{212E0799-6BC8-4AD9-8E28-3BEC72F615EA}" destId="{15594D27-4986-48B6-9933-E3904F863E7B}" srcOrd="0" destOrd="0" presId="urn:microsoft.com/office/officeart/2009/layout/CircleArrowProcess"/>
    <dgm:cxn modelId="{06E09DCE-48B6-4FEF-9A6C-B5F82767A237}" type="presOf" srcId="{440A6A0B-54EB-4F5A-8286-E5B4404A2C89}" destId="{D44DFECD-9FC6-4C3D-A042-B40AA80A983F}" srcOrd="0" destOrd="0" presId="urn:microsoft.com/office/officeart/2009/layout/CircleArrowProcess"/>
    <dgm:cxn modelId="{05F99A88-5310-42D2-BF7D-B01D214B4BB6}" type="presOf" srcId="{64FC6463-9856-4601-A970-1446D494B3A6}" destId="{BEE33738-10AF-4E7F-8E5F-7614834FF675}" srcOrd="0" destOrd="0" presId="urn:microsoft.com/office/officeart/2009/layout/CircleArrowProcess"/>
    <dgm:cxn modelId="{1AFD9533-308E-4BB8-B0C5-CE533A59F27B}" srcId="{440A6A0B-54EB-4F5A-8286-E5B4404A2C89}" destId="{64FC6463-9856-4601-A970-1446D494B3A6}" srcOrd="0" destOrd="0" parTransId="{B8B165FA-BBDE-4077-AD2D-0EE226BA54BF}" sibTransId="{F9807249-E117-44B8-84B5-0D9F6A37A1BD}"/>
    <dgm:cxn modelId="{6B03C5D9-2593-4738-96B7-44F7FD85382D}" type="presParOf" srcId="{D44DFECD-9FC6-4C3D-A042-B40AA80A983F}" destId="{84032506-8CE5-4807-BFD1-42257F7BBA7E}" srcOrd="0" destOrd="0" presId="urn:microsoft.com/office/officeart/2009/layout/CircleArrowProcess"/>
    <dgm:cxn modelId="{584764F3-6586-429E-89E8-F49A38CEED90}" type="presParOf" srcId="{84032506-8CE5-4807-BFD1-42257F7BBA7E}" destId="{72EA5842-1F38-4183-B56E-0214166748B5}" srcOrd="0" destOrd="0" presId="urn:microsoft.com/office/officeart/2009/layout/CircleArrowProcess"/>
    <dgm:cxn modelId="{24210366-82D3-4C0C-ADCF-7C7A6AEB7EDB}" type="presParOf" srcId="{D44DFECD-9FC6-4C3D-A042-B40AA80A983F}" destId="{BEE33738-10AF-4E7F-8E5F-7614834FF675}" srcOrd="1" destOrd="0" presId="urn:microsoft.com/office/officeart/2009/layout/CircleArrowProcess"/>
    <dgm:cxn modelId="{29FF3E2B-6A7A-4643-B7A9-31457F8A9A91}" type="presParOf" srcId="{D44DFECD-9FC6-4C3D-A042-B40AA80A983F}" destId="{154DA548-047A-4B7A-B107-E779AD0C465B}" srcOrd="2" destOrd="0" presId="urn:microsoft.com/office/officeart/2009/layout/CircleArrowProcess"/>
    <dgm:cxn modelId="{516D6CB6-470A-41C9-922D-A512DE90056D}" type="presParOf" srcId="{154DA548-047A-4B7A-B107-E779AD0C465B}" destId="{B8298679-449D-4269-8C81-99DA76DCFC88}" srcOrd="0" destOrd="0" presId="urn:microsoft.com/office/officeart/2009/layout/CircleArrowProcess"/>
    <dgm:cxn modelId="{3FA4AF60-0DF1-4A48-B3D5-FCEC1CECDB97}" type="presParOf" srcId="{D44DFECD-9FC6-4C3D-A042-B40AA80A983F}" destId="{15594D27-4986-48B6-9933-E3904F863E7B}" srcOrd="3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94F6AE-7190-494E-A5B5-5ABD5B0A39B5}" type="datetimeFigureOut">
              <a:rPr lang="hu-HU" smtClean="0"/>
              <a:t>2018.02.12.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31573-3FD4-4783-8A1B-5A854AA40F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030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4CE61-8F64-42B5-A2C8-F0326D88DACC}" type="datetimeFigureOut">
              <a:rPr lang="hu-HU" smtClean="0"/>
              <a:t>2018.02.12.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E036A-CCE2-451A-95E8-14E4F39387B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144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E036A-CCE2-451A-95E8-14E4F39387BC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4688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>
              <a:defRPr lang="hu-HU" sz="3600" b="1">
                <a:solidFill>
                  <a:srgbClr val="009999"/>
                </a:solidFill>
              </a:defRPr>
            </a:lvl1pPr>
          </a:lstStyle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dirty="0" smtClean="0"/>
              <a:t>Alcím mintájának szerkesztése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84E36-9F3D-4C3C-8F8A-D3C3C9F04CC6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436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2400"/>
            </a:lvl1pPr>
            <a:lvl5pPr>
              <a:defRPr sz="160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9EE0-A209-43BD-93D2-9F384FA79BE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513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1268760"/>
            <a:ext cx="2057400" cy="4857403"/>
          </a:xfrm>
        </p:spPr>
        <p:txBody>
          <a:bodyPr vert="eaVert"/>
          <a:lstStyle>
            <a:lvl1pPr>
              <a:defRPr lang="hu-HU" sz="3200" b="1" kern="1200" dirty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268760"/>
            <a:ext cx="6019800" cy="4857403"/>
          </a:xfrm>
        </p:spPr>
        <p:txBody>
          <a:bodyPr vert="vert" lIns="91440" tIns="45720" rIns="91440" bIns="45720" rtlCol="0">
            <a:normAutofit/>
          </a:bodyPr>
          <a:lstStyle>
            <a:lvl1pPr>
              <a:defRPr lang="hu-HU" sz="2400" smtClean="0"/>
            </a:lvl1pPr>
            <a:lvl2pPr>
              <a:defRPr lang="hu-HU" sz="2400" smtClean="0"/>
            </a:lvl2pPr>
            <a:lvl3pPr>
              <a:defRPr lang="hu-HU" sz="2000" smtClean="0"/>
            </a:lvl3pPr>
            <a:lvl4pPr>
              <a:defRPr lang="hu-HU" smtClean="0"/>
            </a:lvl4pPr>
            <a:lvl5pPr>
              <a:defRPr lang="hu-HU" sz="18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83E6B-F64E-4916-90B6-96AF967D5FA3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484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84E36-9F3D-4C3C-8F8A-D3C3C9F04CC6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396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0E18-E975-4860-B6FA-C600022330E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025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619B-54B5-4718-B2EA-D551D297FBC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92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A66C-DA17-46C1-8C0A-A22ABC222F7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0885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576A9-6483-40E5-A459-99C33BBEE93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232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8CC1-7704-41B7-8106-79D341C3909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4712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0F63-E912-4487-9D62-8742843A75F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1179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D3664-D0C4-4259-A79C-54EA7EFD7A2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40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hu-HU" sz="2000" smtClean="0">
                <a:solidFill>
                  <a:srgbClr val="0F5494"/>
                </a:solidFill>
              </a:defRPr>
            </a:lvl1pPr>
            <a:lvl2pPr>
              <a:defRPr lang="hu-HU" sz="1800" smtClean="0"/>
            </a:lvl2pPr>
            <a:lvl3pPr>
              <a:defRPr lang="hu-HU" sz="1600" smtClean="0"/>
            </a:lvl3pPr>
            <a:lvl4pPr>
              <a:defRPr lang="hu-HU" sz="1400" smtClean="0">
                <a:latin typeface="Arial" pitchFamily="34" charset="0"/>
              </a:defRPr>
            </a:lvl4pPr>
            <a:lvl5pPr>
              <a:defRPr lang="hu-HU" sz="1200">
                <a:latin typeface="Arial" pitchFamily="34" charset="0"/>
              </a:defRPr>
            </a:lvl5pPr>
          </a:lstStyle>
          <a:p>
            <a:pPr marL="0" lvl="0" eaLnBrk="0" fontAlgn="base" hangingPunct="0">
              <a:spcAft>
                <a:spcPct val="0"/>
              </a:spcAft>
              <a:buClr>
                <a:srgbClr val="0F5494"/>
              </a:buClr>
              <a:buSzPct val="120000"/>
            </a:pPr>
            <a:r>
              <a:rPr lang="hu-HU" dirty="0" smtClean="0"/>
              <a:t>Mintaszöveg szerkesztése</a:t>
            </a:r>
          </a:p>
          <a:p>
            <a:pPr marL="830263" lvl="1" indent="-293688" eaLnBrk="0" fontAlgn="base" hangingPunct="0">
              <a:spcAft>
                <a:spcPct val="0"/>
              </a:spcAft>
              <a:buClr>
                <a:srgbClr val="42A62A"/>
              </a:buClr>
              <a:buFont typeface="Symbol" pitchFamily="18" charset="2"/>
              <a:buChar char="-"/>
            </a:pPr>
            <a:r>
              <a:rPr lang="hu-HU" dirty="0" smtClean="0"/>
              <a:t>Második szint</a:t>
            </a:r>
          </a:p>
          <a:p>
            <a:pPr marL="1238250" lvl="2" eaLnBrk="0" fontAlgn="base" hangingPunct="0">
              <a:spcAft>
                <a:spcPct val="0"/>
              </a:spcAft>
              <a:buClr>
                <a:srgbClr val="0F5494"/>
              </a:buClr>
              <a:buFontTx/>
              <a:buChar char="-"/>
            </a:pPr>
            <a:r>
              <a:rPr lang="hu-HU" dirty="0" smtClean="0"/>
              <a:t>Harmadik szint</a:t>
            </a:r>
          </a:p>
          <a:p>
            <a:pPr lvl="3" eaLnBrk="0" fontAlgn="base" hangingPunct="0">
              <a:spcAft>
                <a:spcPct val="0"/>
              </a:spcAft>
            </a:pPr>
            <a:r>
              <a:rPr lang="hu-HU" dirty="0" smtClean="0"/>
              <a:t>Negyedik szint</a:t>
            </a:r>
          </a:p>
          <a:p>
            <a:pPr lvl="4" eaLnBrk="0" fontAlgn="base" hangingPunct="0">
              <a:spcAft>
                <a:spcPct val="0"/>
              </a:spcAft>
            </a:pPr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0E18-E975-4860-B6FA-C600022330E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297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8947-C156-45AB-AA13-4DC3ACD3151F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3862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9EE0-A209-43BD-93D2-9F384FA79BE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1904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83E6B-F64E-4916-90B6-96AF967D5FA3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1670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406BB-324F-4DBA-837D-A97DB8B4A59D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2018.02.12.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038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hu-HU" sz="3600" b="1">
                <a:solidFill>
                  <a:srgbClr val="009999"/>
                </a:solidFill>
              </a:defRPr>
            </a:lvl1pPr>
          </a:lstStyle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619B-54B5-4718-B2EA-D551D297FBC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226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hu-HU" sz="3600" b="1" kern="1200" smtClean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4038600" cy="3849291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hu-HU" sz="2400" dirty="0" smtClean="0"/>
            </a:lvl1pPr>
            <a:lvl2pPr>
              <a:defRPr lang="hu-HU" sz="2400" dirty="0" smtClean="0"/>
            </a:lvl2pPr>
            <a:lvl3pPr>
              <a:defRPr lang="hu-HU" sz="2000" dirty="0" smtClean="0"/>
            </a:lvl3pPr>
            <a:lvl4pPr>
              <a:defRPr lang="hu-HU" sz="1800" dirty="0" smtClean="0"/>
            </a:lvl4pPr>
            <a:lvl5pPr>
              <a:defRPr lang="hu-HU" sz="1600" dirty="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2276872"/>
            <a:ext cx="4038600" cy="3849291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hu-HU" sz="2400" dirty="0" smtClean="0"/>
            </a:lvl1pPr>
            <a:lvl2pPr>
              <a:defRPr lang="hu-HU" sz="2400" dirty="0" smtClean="0"/>
            </a:lvl2pPr>
            <a:lvl3pPr>
              <a:defRPr lang="hu-HU" sz="2000" dirty="0" smtClean="0"/>
            </a:lvl3pPr>
            <a:lvl4pPr>
              <a:defRPr lang="hu-HU" dirty="0" smtClean="0"/>
            </a:lvl4pPr>
            <a:lvl5pPr>
              <a:defRPr lang="hu-HU" sz="1600" dirty="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A66C-DA17-46C1-8C0A-A22ABC222F7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439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67544" y="2132856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780927"/>
            <a:ext cx="4040188" cy="33452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4008" y="2132856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780927"/>
            <a:ext cx="4041775" cy="33452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576A9-6483-40E5-A459-99C33BBEE93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085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hu-HU" sz="3600" b="1" kern="1200" smtClean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8CC1-7704-41B7-8106-79D341C3909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3431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0F63-E912-4487-9D62-8742843A75F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699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3008313" cy="1080120"/>
          </a:xfrm>
        </p:spPr>
        <p:txBody>
          <a:bodyPr anchor="b"/>
          <a:lstStyle>
            <a:lvl1pPr algn="l">
              <a:defRPr lang="hu-HU" sz="3200" b="1" kern="1200" dirty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1268760"/>
            <a:ext cx="5111750" cy="4857403"/>
          </a:xfrm>
        </p:spPr>
        <p:txBody>
          <a:bodyPr/>
          <a:lstStyle>
            <a:lvl1pPr>
              <a:defRPr lang="hu-HU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2348880"/>
            <a:ext cx="3008313" cy="37772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D3664-D0C4-4259-A79C-54EA7EFD7A2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275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1196751"/>
            <a:ext cx="5486400" cy="3530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8947-C156-45AB-AA13-4DC3ACD3151F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96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gi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2266583" cy="1988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1137882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2420888"/>
            <a:ext cx="8229600" cy="3705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BFF7C-A80E-4633-B2CE-AAFB79E522F7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87339"/>
            <a:ext cx="991092" cy="677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http://www.umvp.eu/sites/default/files/eu_zaszlo.gif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897" y="92606"/>
            <a:ext cx="1006440" cy="672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8399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0" eaLnBrk="1" latinLnBrk="0" hangingPunct="1">
        <a:spcBef>
          <a:spcPct val="0"/>
        </a:spcBef>
        <a:buNone/>
        <a:defRPr lang="hu-HU" sz="3600" b="1" kern="1200">
          <a:solidFill>
            <a:srgbClr val="002060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BFF7C-A80E-4633-B2CE-AAFB79E522F7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2018.02.12.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2266583" cy="1988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87339"/>
            <a:ext cx="991092" cy="677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 descr="http://www.umvp.eu/sites/default/files/eu_zaszlo.gif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897" y="92606"/>
            <a:ext cx="1006440" cy="672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0898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vh.allamkincstar.gov.hu/leader-helyi-felhivasok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k.hu/" TargetMode="External"/><Relationship Id="rId2" Type="http://schemas.openxmlformats.org/officeDocument/2006/relationships/hyperlink" Target="http://www.szechenyi2020.hu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94970" y="1260167"/>
            <a:ext cx="8928992" cy="2592288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hu-HU" sz="4000" dirty="0" smtClean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 Vidékfejlesztési </a:t>
            </a:r>
            <a:r>
              <a:rPr lang="hu-HU" sz="4000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Program </a:t>
            </a:r>
            <a:r>
              <a:rPr lang="hu-HU" sz="4000" dirty="0" smtClean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aktualitásai</a:t>
            </a:r>
            <a:endParaRPr lang="hu-HU" sz="4000" dirty="0">
              <a:solidFill>
                <a:schemeClr val="tx2"/>
              </a:solidFill>
              <a:latin typeface="Cambria" panose="02040503050406030204" pitchFamily="18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-106355" y="6021288"/>
            <a:ext cx="93245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Verdana" pitchFamily="34" charset="0"/>
                <a:cs typeface="Verdana" pitchFamily="34" charset="0"/>
              </a:rPr>
              <a:t>Hódmezővásárhely, 2018. február 10.</a:t>
            </a:r>
          </a:p>
        </p:txBody>
      </p:sp>
      <p:sp>
        <p:nvSpPr>
          <p:cNvPr id="6" name="Alcím 2"/>
          <p:cNvSpPr txBox="1">
            <a:spLocks/>
          </p:cNvSpPr>
          <p:nvPr/>
        </p:nvSpPr>
        <p:spPr>
          <a:xfrm>
            <a:off x="423122" y="3789040"/>
            <a:ext cx="8208912" cy="14150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2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Kis Miklós Zsolt</a:t>
            </a:r>
          </a:p>
          <a:p>
            <a:r>
              <a:rPr lang="hu-HU" sz="22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Agrár-vidékfejlesztésért felelős államtitkár </a:t>
            </a:r>
          </a:p>
          <a:p>
            <a:r>
              <a:rPr lang="hu-HU" sz="22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Miniszterelnökség</a:t>
            </a:r>
            <a:endParaRPr lang="hu-HU" sz="22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54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zis 6"/>
          <p:cNvSpPr/>
          <p:nvPr/>
        </p:nvSpPr>
        <p:spPr>
          <a:xfrm>
            <a:off x="3559306" y="12022"/>
            <a:ext cx="2019707" cy="101927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15000"/>
              </a:lnSpc>
            </a:pPr>
            <a:r>
              <a:rPr lang="hu-HU" b="1" dirty="0" smtClean="0">
                <a:solidFill>
                  <a:srgbClr val="002060"/>
                </a:solidFill>
                <a:ea typeface="MS Mincho"/>
                <a:cs typeface="Times New Roman"/>
              </a:rPr>
              <a:t>Keretösszeg: </a:t>
            </a:r>
            <a:r>
              <a:rPr lang="hu-HU" b="1" dirty="0">
                <a:solidFill>
                  <a:srgbClr val="002060"/>
                </a:solidFill>
                <a:ea typeface="MS Mincho"/>
                <a:cs typeface="Times New Roman"/>
              </a:rPr>
              <a:t>41,29 </a:t>
            </a:r>
            <a:r>
              <a:rPr lang="hu-HU" b="1" dirty="0" smtClean="0">
                <a:solidFill>
                  <a:srgbClr val="002060"/>
                </a:solidFill>
                <a:ea typeface="MS Mincho"/>
                <a:cs typeface="Times New Roman"/>
              </a:rPr>
              <a:t>Mrd Ft</a:t>
            </a:r>
            <a:endParaRPr lang="hu-HU" b="1" dirty="0">
              <a:solidFill>
                <a:srgbClr val="002060"/>
              </a:solidFill>
              <a:ea typeface="MS Mincho"/>
              <a:cs typeface="Times New Roman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-1" y="524433"/>
            <a:ext cx="3779913" cy="7386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prstClr val="white"/>
                </a:solidFill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/>
            <a:r>
              <a:rPr lang="hu-HU" sz="2100" dirty="0" smtClean="0"/>
              <a:t>VI. A </a:t>
            </a:r>
            <a:r>
              <a:rPr lang="hu-HU" sz="2100" dirty="0"/>
              <a:t>LEADER </a:t>
            </a:r>
            <a:r>
              <a:rPr lang="hu-HU" sz="2100" dirty="0" smtClean="0"/>
              <a:t>helyi </a:t>
            </a:r>
            <a:r>
              <a:rPr lang="hu-HU" sz="2100" dirty="0"/>
              <a:t>fejlesztések megvalósítása</a:t>
            </a:r>
            <a:endParaRPr lang="hu-HU" altLang="hu-HU" sz="2100" dirty="0"/>
          </a:p>
        </p:txBody>
      </p:sp>
      <p:sp>
        <p:nvSpPr>
          <p:cNvPr id="6" name="Szövegdoboz 5"/>
          <p:cNvSpPr txBox="1"/>
          <p:nvPr/>
        </p:nvSpPr>
        <p:spPr>
          <a:xfrm>
            <a:off x="75521" y="1834254"/>
            <a:ext cx="8951541" cy="39318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hu-HU" sz="1700" dirty="0" smtClean="0">
                <a:solidFill>
                  <a:srgbClr val="002060"/>
                </a:solidFill>
                <a:ea typeface="MS Mincho"/>
                <a:cs typeface="Times New Roman"/>
              </a:rPr>
              <a:t>A Helyi Fejlesztési Stratégiában (HFS) szereplő intézkedések alapján </a:t>
            </a:r>
            <a:r>
              <a:rPr lang="hu-HU" sz="1700" b="1" dirty="0" smtClean="0">
                <a:solidFill>
                  <a:srgbClr val="002060"/>
                </a:solidFill>
                <a:ea typeface="MS Mincho"/>
                <a:cs typeface="Times New Roman"/>
              </a:rPr>
              <a:t>összesen 617 db helyi felhívás.</a:t>
            </a:r>
            <a:endParaRPr lang="hu-HU" sz="1700" dirty="0">
              <a:solidFill>
                <a:srgbClr val="002060"/>
              </a:solidFill>
              <a:ea typeface="MS Mincho"/>
              <a:cs typeface="Times New Roman"/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1875720" y="2348880"/>
            <a:ext cx="5792624" cy="223224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r>
              <a:rPr lang="hu-HU" sz="1700" b="1" dirty="0" smtClean="0">
                <a:solidFill>
                  <a:srgbClr val="002060"/>
                </a:solidFill>
              </a:rPr>
              <a:t>Kedvezményezettek </a:t>
            </a:r>
            <a:r>
              <a:rPr lang="hu-HU" sz="1700" b="1" dirty="0">
                <a:solidFill>
                  <a:srgbClr val="002060"/>
                </a:solidFill>
              </a:rPr>
              <a:t>köre: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1700" dirty="0" smtClean="0">
                <a:solidFill>
                  <a:srgbClr val="002060"/>
                </a:solidFill>
              </a:rPr>
              <a:t>A HACS által </a:t>
            </a:r>
            <a:r>
              <a:rPr lang="hu-HU" sz="1700" dirty="0">
                <a:solidFill>
                  <a:srgbClr val="002060"/>
                </a:solidFill>
              </a:rPr>
              <a:t>a </a:t>
            </a:r>
            <a:r>
              <a:rPr lang="hu-HU" sz="1700" dirty="0" err="1" smtClean="0">
                <a:solidFill>
                  <a:srgbClr val="002060"/>
                </a:solidFill>
              </a:rPr>
              <a:t>HFS-ben</a:t>
            </a:r>
            <a:r>
              <a:rPr lang="hu-HU" sz="1700" dirty="0" smtClean="0">
                <a:solidFill>
                  <a:srgbClr val="002060"/>
                </a:solidFill>
              </a:rPr>
              <a:t> </a:t>
            </a:r>
            <a:r>
              <a:rPr lang="hu-HU" sz="1700" dirty="0">
                <a:solidFill>
                  <a:srgbClr val="002060"/>
                </a:solidFill>
              </a:rPr>
              <a:t>meghatározott, </a:t>
            </a:r>
            <a:r>
              <a:rPr lang="hu-HU" sz="1700" dirty="0" smtClean="0">
                <a:solidFill>
                  <a:srgbClr val="002060"/>
                </a:solidFill>
              </a:rPr>
              <a:t>vidéki térségben:</a:t>
            </a:r>
          </a:p>
          <a:p>
            <a:pPr lvl="1"/>
            <a:r>
              <a:rPr lang="hu-HU" sz="1700" dirty="0" smtClean="0">
                <a:solidFill>
                  <a:srgbClr val="002060"/>
                </a:solidFill>
              </a:rPr>
              <a:t>- székhellyel</a:t>
            </a:r>
            <a:r>
              <a:rPr lang="hu-HU" sz="1700" dirty="0">
                <a:solidFill>
                  <a:srgbClr val="002060"/>
                </a:solidFill>
              </a:rPr>
              <a:t>, telephellyel rendelkező </a:t>
            </a:r>
            <a:r>
              <a:rPr lang="hu-HU" sz="1700" dirty="0" smtClean="0">
                <a:solidFill>
                  <a:srgbClr val="002060"/>
                </a:solidFill>
              </a:rPr>
              <a:t>mikro-vállalkozások</a:t>
            </a:r>
            <a:r>
              <a:rPr lang="hu-HU" sz="1700" dirty="0">
                <a:solidFill>
                  <a:srgbClr val="002060"/>
                </a:solidFill>
              </a:rPr>
              <a:t>;</a:t>
            </a:r>
          </a:p>
          <a:p>
            <a:pPr lvl="1"/>
            <a:r>
              <a:rPr lang="hu-HU" sz="1700" dirty="0" smtClean="0">
                <a:solidFill>
                  <a:srgbClr val="002060"/>
                </a:solidFill>
              </a:rPr>
              <a:t>- lakóhellyel rendelkező magánszemélyek;</a:t>
            </a:r>
          </a:p>
          <a:p>
            <a:pPr lvl="1"/>
            <a:r>
              <a:rPr lang="hu-HU" sz="1700" dirty="0" smtClean="0">
                <a:solidFill>
                  <a:srgbClr val="002060"/>
                </a:solidFill>
              </a:rPr>
              <a:t>- található</a:t>
            </a:r>
            <a:r>
              <a:rPr lang="hu-HU" sz="1700" b="1" dirty="0" smtClean="0">
                <a:solidFill>
                  <a:srgbClr val="002060"/>
                </a:solidFill>
              </a:rPr>
              <a:t> </a:t>
            </a:r>
            <a:r>
              <a:rPr lang="hu-HU" sz="1700" b="1" u="sng" dirty="0" smtClean="0">
                <a:solidFill>
                  <a:srgbClr val="002060"/>
                </a:solidFill>
              </a:rPr>
              <a:t>önkormányzatok</a:t>
            </a:r>
            <a:r>
              <a:rPr lang="hu-HU" sz="1700" b="1" dirty="0" smtClean="0">
                <a:solidFill>
                  <a:srgbClr val="002060"/>
                </a:solidFill>
              </a:rPr>
              <a:t> </a:t>
            </a:r>
            <a:r>
              <a:rPr lang="hu-HU" sz="1700" dirty="0" smtClean="0">
                <a:solidFill>
                  <a:srgbClr val="002060"/>
                </a:solidFill>
              </a:rPr>
              <a:t>és civil szervezetek.</a:t>
            </a:r>
          </a:p>
          <a:p>
            <a:pPr lvl="0"/>
            <a:endParaRPr lang="hu-HU" sz="1700" b="1" u="sng" dirty="0">
              <a:solidFill>
                <a:srgbClr val="002060"/>
              </a:solidFill>
            </a:endParaRPr>
          </a:p>
          <a:p>
            <a:pPr algn="just"/>
            <a:r>
              <a:rPr lang="hu-HU" sz="1700" b="1" dirty="0" smtClean="0">
                <a:solidFill>
                  <a:srgbClr val="002060"/>
                </a:solidFill>
              </a:rPr>
              <a:t>Támogatott tevékenységek köre: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1700" dirty="0">
                <a:solidFill>
                  <a:srgbClr val="002060"/>
                </a:solidFill>
              </a:rPr>
              <a:t>A HACS által meghatározott </a:t>
            </a:r>
            <a:r>
              <a:rPr lang="hu-HU" sz="1700" dirty="0" smtClean="0">
                <a:solidFill>
                  <a:srgbClr val="002060"/>
                </a:solidFill>
              </a:rPr>
              <a:t>tevékenységek</a:t>
            </a:r>
            <a:endParaRPr lang="hu-HU" sz="1700" dirty="0">
              <a:solidFill>
                <a:srgbClr val="002060"/>
              </a:solidFill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75520" y="5818038"/>
            <a:ext cx="8951405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rgbClr val="002060"/>
                </a:solidFill>
              </a:rPr>
              <a:t>Támogatási </a:t>
            </a:r>
            <a:r>
              <a:rPr lang="hu-HU" b="1" dirty="0">
                <a:solidFill>
                  <a:srgbClr val="002060"/>
                </a:solidFill>
              </a:rPr>
              <a:t>kérelem benyújtó felületek megnyitása: </a:t>
            </a:r>
            <a:r>
              <a:rPr lang="hu-HU" dirty="0" smtClean="0">
                <a:solidFill>
                  <a:srgbClr val="002060"/>
                </a:solidFill>
              </a:rPr>
              <a:t>2017.december 31-től folyamatosan a felhívásokban szereplő dátum szerint február végéig.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rgbClr val="002060"/>
                </a:solidFill>
              </a:rPr>
              <a:t>A </a:t>
            </a:r>
            <a:r>
              <a:rPr lang="hu-HU" b="1" dirty="0">
                <a:solidFill>
                  <a:srgbClr val="002060"/>
                </a:solidFill>
              </a:rPr>
              <a:t>felhívások megjelenése: </a:t>
            </a:r>
            <a:r>
              <a:rPr lang="hu-HU" dirty="0">
                <a:solidFill>
                  <a:srgbClr val="002060"/>
                </a:solidFill>
                <a:hlinkClick r:id="rId2"/>
              </a:rPr>
              <a:t>https://</a:t>
            </a:r>
            <a:r>
              <a:rPr lang="hu-HU" dirty="0" smtClean="0">
                <a:solidFill>
                  <a:srgbClr val="002060"/>
                </a:solidFill>
                <a:hlinkClick r:id="rId2"/>
              </a:rPr>
              <a:t>www.mvh.allamkincstar.gov.hu/leader-helyi-felhivasok</a:t>
            </a:r>
            <a:endParaRPr lang="hu-HU" dirty="0" smtClean="0">
              <a:solidFill>
                <a:srgbClr val="002060"/>
              </a:solidFill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539552" y="1309264"/>
            <a:ext cx="5760640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dirty="0">
                <a:solidFill>
                  <a:srgbClr val="002060"/>
                </a:solidFill>
              </a:rPr>
              <a:t>LEADER </a:t>
            </a:r>
            <a:r>
              <a:rPr lang="hu-HU" dirty="0" err="1">
                <a:solidFill>
                  <a:srgbClr val="002060"/>
                </a:solidFill>
              </a:rPr>
              <a:t>HACS-ok</a:t>
            </a:r>
            <a:r>
              <a:rPr lang="hu-HU" dirty="0">
                <a:solidFill>
                  <a:srgbClr val="002060"/>
                </a:solidFill>
              </a:rPr>
              <a:t> száma: </a:t>
            </a:r>
            <a:r>
              <a:rPr lang="hu-HU" b="1" dirty="0">
                <a:solidFill>
                  <a:srgbClr val="002060"/>
                </a:solidFill>
              </a:rPr>
              <a:t>103 db </a:t>
            </a:r>
            <a:r>
              <a:rPr lang="hu-HU" dirty="0">
                <a:solidFill>
                  <a:srgbClr val="002060"/>
                </a:solidFill>
              </a:rPr>
              <a:t>(országos lefedettség) 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66461" y="4737918"/>
            <a:ext cx="8960464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Csongrád megyében </a:t>
            </a:r>
            <a:r>
              <a:rPr lang="hu-HU" b="1" dirty="0" smtClean="0"/>
              <a:t>5 db LEADER HACS </a:t>
            </a:r>
            <a:r>
              <a:rPr lang="hu-HU" dirty="0" smtClean="0"/>
              <a:t>működik.</a:t>
            </a:r>
            <a:r>
              <a:rPr lang="hu-HU" b="1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Összesen</a:t>
            </a:r>
            <a:r>
              <a:rPr lang="hu-HU" b="1" dirty="0" smtClean="0"/>
              <a:t> 33 db helyi felhívást jelentettek meg</a:t>
            </a:r>
            <a:r>
              <a:rPr lang="hu-HU" dirty="0" smtClean="0"/>
              <a:t>, amelyek nagy része már pályázható.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A fejlesztések megvalósítására rendelkezésre álló forrás a megyében </a:t>
            </a:r>
            <a:r>
              <a:rPr lang="hu-HU" b="1" dirty="0" smtClean="0"/>
              <a:t>1,39 milliárd forint.</a:t>
            </a:r>
            <a:endParaRPr lang="hu-HU" b="1" dirty="0"/>
          </a:p>
        </p:txBody>
      </p:sp>
      <p:sp>
        <p:nvSpPr>
          <p:cNvPr id="9" name="Ellipszis 8"/>
          <p:cNvSpPr/>
          <p:nvPr/>
        </p:nvSpPr>
        <p:spPr>
          <a:xfrm>
            <a:off x="5796136" y="814980"/>
            <a:ext cx="2592288" cy="101927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</a:pPr>
            <a:r>
              <a:rPr lang="hu-HU" b="1" dirty="0" smtClean="0">
                <a:solidFill>
                  <a:srgbClr val="002060"/>
                </a:solidFill>
                <a:ea typeface="MS Mincho"/>
                <a:cs typeface="Times New Roman"/>
              </a:rPr>
              <a:t>617 db</a:t>
            </a:r>
          </a:p>
          <a:p>
            <a:pPr algn="ctr">
              <a:lnSpc>
                <a:spcPct val="115000"/>
              </a:lnSpc>
            </a:pPr>
            <a:r>
              <a:rPr lang="hu-HU" dirty="0" smtClean="0">
                <a:solidFill>
                  <a:srgbClr val="002060"/>
                </a:solidFill>
                <a:ea typeface="MS Mincho"/>
                <a:cs typeface="Times New Roman"/>
              </a:rPr>
              <a:t>pályázati felhívás</a:t>
            </a:r>
            <a:endParaRPr lang="hu-HU" dirty="0">
              <a:solidFill>
                <a:srgbClr val="002060"/>
              </a:solidFill>
              <a:ea typeface="MS Mincho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3832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llipszis 10"/>
          <p:cNvSpPr/>
          <p:nvPr/>
        </p:nvSpPr>
        <p:spPr>
          <a:xfrm>
            <a:off x="4860032" y="397260"/>
            <a:ext cx="2166169" cy="865129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Lekerekített téglalap 6"/>
          <p:cNvSpPr/>
          <p:nvPr/>
        </p:nvSpPr>
        <p:spPr>
          <a:xfrm>
            <a:off x="82728" y="1489376"/>
            <a:ext cx="4997861" cy="208892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hu-HU" altLang="hu-HU" b="1" u="sng" dirty="0" smtClean="0">
                <a:solidFill>
                  <a:prstClr val="black"/>
                </a:solidFill>
                <a:cs typeface="Times New Roman" pitchFamily="18" charset="0"/>
              </a:rPr>
              <a:t>A támogatás célja</a:t>
            </a:r>
            <a:r>
              <a:rPr lang="hu-HU" altLang="hu-HU" dirty="0">
                <a:solidFill>
                  <a:prstClr val="black"/>
                </a:solidFill>
                <a:cs typeface="Times New Roman" pitchFamily="18" charset="0"/>
              </a:rPr>
              <a:t>: </a:t>
            </a:r>
            <a:endParaRPr lang="hu-HU" altLang="hu-HU" dirty="0" smtClean="0">
              <a:solidFill>
                <a:prstClr val="black"/>
              </a:solidFill>
              <a:cs typeface="Times New Roman" pitchFamily="18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hu-HU" altLang="hu-HU" b="1" dirty="0" smtClean="0">
                <a:solidFill>
                  <a:prstClr val="black"/>
                </a:solidFill>
                <a:cs typeface="Times New Roman" pitchFamily="18" charset="0"/>
              </a:rPr>
              <a:t>Elsősorban megújuló energia felhasználásával történő, energiahatékonyságot elősegítő fejlesztések, </a:t>
            </a:r>
            <a:r>
              <a:rPr lang="hu-HU" altLang="hu-HU" dirty="0" smtClean="0">
                <a:solidFill>
                  <a:prstClr val="black"/>
                </a:solidFill>
                <a:cs typeface="Times New Roman" pitchFamily="18" charset="0"/>
              </a:rPr>
              <a:t>beruházások megvalósítása.</a:t>
            </a:r>
          </a:p>
          <a:p>
            <a:pPr lvl="0" algn="just">
              <a:lnSpc>
                <a:spcPct val="90000"/>
              </a:lnSpc>
              <a:spcAft>
                <a:spcPts val="600"/>
              </a:spcAft>
            </a:pPr>
            <a:r>
              <a:rPr lang="hu-HU" altLang="hu-HU" dirty="0">
                <a:solidFill>
                  <a:prstClr val="black"/>
                </a:solidFill>
                <a:cs typeface="Times New Roman" pitchFamily="18" charset="0"/>
              </a:rPr>
              <a:t>Megjelenés: </a:t>
            </a:r>
            <a:r>
              <a:rPr lang="hu-HU" altLang="hu-HU" b="1" dirty="0">
                <a:solidFill>
                  <a:prstClr val="black"/>
                </a:solidFill>
                <a:cs typeface="Times New Roman" pitchFamily="18" charset="0"/>
              </a:rPr>
              <a:t>2018. január 12.</a:t>
            </a:r>
          </a:p>
          <a:p>
            <a:pPr lvl="0" algn="just">
              <a:lnSpc>
                <a:spcPct val="90000"/>
              </a:lnSpc>
              <a:spcAft>
                <a:spcPts val="600"/>
              </a:spcAft>
            </a:pPr>
            <a:r>
              <a:rPr lang="hu-HU" altLang="hu-HU" dirty="0">
                <a:solidFill>
                  <a:prstClr val="black"/>
                </a:solidFill>
                <a:cs typeface="Times New Roman" pitchFamily="18" charset="0"/>
              </a:rPr>
              <a:t>Kérelmek benyújtása: </a:t>
            </a:r>
            <a:r>
              <a:rPr lang="hu-HU" altLang="hu-HU" b="1" dirty="0">
                <a:solidFill>
                  <a:prstClr val="black"/>
                </a:solidFill>
                <a:cs typeface="Times New Roman" pitchFamily="18" charset="0"/>
              </a:rPr>
              <a:t>2018. február </a:t>
            </a:r>
            <a:r>
              <a:rPr lang="hu-HU" altLang="hu-HU" b="1" dirty="0" smtClean="0">
                <a:solidFill>
                  <a:prstClr val="black"/>
                </a:solidFill>
                <a:cs typeface="Times New Roman" pitchFamily="18" charset="0"/>
              </a:rPr>
              <a:t>19-től</a:t>
            </a:r>
            <a:r>
              <a:rPr lang="hu-HU" altLang="hu-HU" b="1" dirty="0">
                <a:solidFill>
                  <a:prstClr val="black"/>
                </a:solidFill>
                <a:cs typeface="Times New Roman" pitchFamily="18" charset="0"/>
              </a:rPr>
              <a:t>.</a:t>
            </a:r>
          </a:p>
          <a:p>
            <a:pPr lvl="0" algn="just">
              <a:lnSpc>
                <a:spcPct val="90000"/>
              </a:lnSpc>
              <a:spcAft>
                <a:spcPts val="600"/>
              </a:spcAft>
            </a:pPr>
            <a:r>
              <a:rPr lang="hu-HU" altLang="hu-HU" dirty="0">
                <a:solidFill>
                  <a:prstClr val="black"/>
                </a:solidFill>
                <a:cs typeface="Times New Roman" pitchFamily="18" charset="0"/>
              </a:rPr>
              <a:t>Első szakasz zárása: </a:t>
            </a:r>
            <a:r>
              <a:rPr lang="hu-HU" altLang="hu-HU" b="1" dirty="0">
                <a:solidFill>
                  <a:prstClr val="black"/>
                </a:solidFill>
                <a:cs typeface="Times New Roman" pitchFamily="18" charset="0"/>
              </a:rPr>
              <a:t>2018. március 19.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59913" y="403988"/>
            <a:ext cx="4997861" cy="92333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b="1" dirty="0">
                <a:solidFill>
                  <a:prstClr val="white"/>
                </a:solidFill>
                <a:latin typeface="Franklin Gothic Medium (Szövegtörzs)"/>
              </a:rPr>
              <a:t>Új </a:t>
            </a:r>
            <a:r>
              <a:rPr lang="hu-HU" b="1" dirty="0" smtClean="0">
                <a:solidFill>
                  <a:prstClr val="white"/>
                </a:solidFill>
                <a:latin typeface="Franklin Gothic Medium (Szövegtörzs)"/>
              </a:rPr>
              <a:t>pályázati felhívás: Mezőgazdasági- és feldolgozó üzemek </a:t>
            </a:r>
            <a:r>
              <a:rPr lang="hu-HU" b="1" dirty="0">
                <a:solidFill>
                  <a:prstClr val="white"/>
                </a:solidFill>
                <a:latin typeface="Franklin Gothic Medium (Szövegtörzs)"/>
              </a:rPr>
              <a:t>energiahatékonyságának javítása </a:t>
            </a:r>
          </a:p>
        </p:txBody>
      </p:sp>
      <p:sp>
        <p:nvSpPr>
          <p:cNvPr id="13" name="Szövegdoboz 12"/>
          <p:cNvSpPr txBox="1"/>
          <p:nvPr/>
        </p:nvSpPr>
        <p:spPr>
          <a:xfrm>
            <a:off x="5239367" y="472042"/>
            <a:ext cx="14075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 smtClean="0"/>
              <a:t>Keretösszeg: </a:t>
            </a:r>
          </a:p>
          <a:p>
            <a:pPr algn="ctr"/>
            <a:r>
              <a:rPr lang="hu-HU" b="1" dirty="0" smtClean="0"/>
              <a:t>35 Mrd Ft</a:t>
            </a:r>
            <a:endParaRPr lang="hu-HU" b="1" dirty="0"/>
          </a:p>
        </p:txBody>
      </p:sp>
      <p:sp>
        <p:nvSpPr>
          <p:cNvPr id="16" name="Lekerekített téglalap 15"/>
          <p:cNvSpPr/>
          <p:nvPr/>
        </p:nvSpPr>
        <p:spPr>
          <a:xfrm>
            <a:off x="5332984" y="1228903"/>
            <a:ext cx="3653422" cy="422816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hu-HU" b="1" u="sng" dirty="0" smtClean="0">
                <a:solidFill>
                  <a:prstClr val="black"/>
                </a:solidFill>
              </a:rPr>
              <a:t>Jogosultak köre: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prstClr val="black"/>
                </a:solidFill>
              </a:rPr>
              <a:t>Mezőgazdasági </a:t>
            </a:r>
            <a:r>
              <a:rPr lang="hu-HU" dirty="0">
                <a:solidFill>
                  <a:prstClr val="black"/>
                </a:solidFill>
              </a:rPr>
              <a:t>termelők és csoportjaik (50% mg-i árbevétel  +  min. 6000 STÉ</a:t>
            </a:r>
            <a:r>
              <a:rPr lang="hu-HU" dirty="0" smtClean="0">
                <a:solidFill>
                  <a:prstClr val="black"/>
                </a:solidFill>
              </a:rPr>
              <a:t>).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hu-HU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prstClr val="black"/>
                </a:solidFill>
              </a:rPr>
              <a:t>Mezőgazdasági </a:t>
            </a:r>
            <a:r>
              <a:rPr lang="hu-HU" dirty="0">
                <a:solidFill>
                  <a:prstClr val="black"/>
                </a:solidFill>
              </a:rPr>
              <a:t>termelőnek nem minősülő mikro- és </a:t>
            </a:r>
            <a:r>
              <a:rPr lang="hu-HU" dirty="0" smtClean="0">
                <a:solidFill>
                  <a:prstClr val="black"/>
                </a:solidFill>
              </a:rPr>
              <a:t>kisvállalkozások (</a:t>
            </a:r>
            <a:r>
              <a:rPr lang="hu-HU" dirty="0" err="1" smtClean="0">
                <a:solidFill>
                  <a:prstClr val="black"/>
                </a:solidFill>
              </a:rPr>
              <a:t>Annex</a:t>
            </a:r>
            <a:r>
              <a:rPr lang="hu-HU" dirty="0" smtClean="0">
                <a:solidFill>
                  <a:prstClr val="black"/>
                </a:solidFill>
              </a:rPr>
              <a:t> </a:t>
            </a:r>
            <a:r>
              <a:rPr lang="hu-HU" dirty="0">
                <a:solidFill>
                  <a:prstClr val="black"/>
                </a:solidFill>
              </a:rPr>
              <a:t>I. termékek</a:t>
            </a:r>
            <a:r>
              <a:rPr lang="hu-HU" dirty="0" smtClean="0">
                <a:solidFill>
                  <a:prstClr val="black"/>
                </a:solidFill>
              </a:rPr>
              <a:t>).</a:t>
            </a:r>
            <a:endParaRPr lang="hu-HU" b="1" u="sng" dirty="0" smtClean="0">
              <a:solidFill>
                <a:prstClr val="black"/>
              </a:solidFill>
            </a:endParaRPr>
          </a:p>
          <a:p>
            <a:pPr algn="just"/>
            <a:endParaRPr lang="hu-HU" b="1" u="sng" dirty="0" smtClean="0">
              <a:solidFill>
                <a:prstClr val="black"/>
              </a:solidFill>
            </a:endParaRPr>
          </a:p>
          <a:p>
            <a:pPr algn="just"/>
            <a:r>
              <a:rPr lang="hu-HU" b="1" u="sng" dirty="0" smtClean="0">
                <a:solidFill>
                  <a:prstClr val="black"/>
                </a:solidFill>
              </a:rPr>
              <a:t>Támogatható költségek:</a:t>
            </a:r>
            <a:endParaRPr lang="hu-HU" b="1" u="sng" dirty="0">
              <a:solidFill>
                <a:prstClr val="black"/>
              </a:solidFill>
            </a:endParaRPr>
          </a:p>
          <a:p>
            <a:pPr lvl="0" algn="just"/>
            <a:r>
              <a:rPr lang="hu-HU" dirty="0" smtClean="0">
                <a:solidFill>
                  <a:prstClr val="black"/>
                </a:solidFill>
              </a:rPr>
              <a:t>Épület fejlesztése, gépek cseréje, korszerűsítése + általános költségek, ingatlan vásárlás, terület előkészítés.</a:t>
            </a:r>
            <a:endParaRPr lang="hu-HU" dirty="0">
              <a:solidFill>
                <a:prstClr val="black"/>
              </a:solidFill>
            </a:endParaRPr>
          </a:p>
        </p:txBody>
      </p:sp>
      <p:sp>
        <p:nvSpPr>
          <p:cNvPr id="12" name="Lekerekített téglalap 11"/>
          <p:cNvSpPr/>
          <p:nvPr/>
        </p:nvSpPr>
        <p:spPr>
          <a:xfrm>
            <a:off x="82728" y="3673550"/>
            <a:ext cx="5001638" cy="173756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u="sng" dirty="0" smtClean="0">
                <a:solidFill>
                  <a:prstClr val="black"/>
                </a:solidFill>
              </a:rPr>
              <a:t>Támogatás intenzitás:</a:t>
            </a:r>
          </a:p>
          <a:p>
            <a:pPr marL="68580"/>
            <a:r>
              <a:rPr lang="hu-HU" dirty="0" smtClean="0">
                <a:solidFill>
                  <a:prstClr val="black"/>
                </a:solidFill>
              </a:rPr>
              <a:t>Konvergencia régiók: </a:t>
            </a:r>
            <a:r>
              <a:rPr lang="hu-HU" b="1" dirty="0" smtClean="0">
                <a:solidFill>
                  <a:prstClr val="black"/>
                </a:solidFill>
              </a:rPr>
              <a:t>50 %</a:t>
            </a:r>
            <a:endParaRPr lang="hu-HU" dirty="0" smtClean="0">
              <a:solidFill>
                <a:prstClr val="black"/>
              </a:solidFill>
            </a:endParaRPr>
          </a:p>
          <a:p>
            <a:pPr marL="68580"/>
            <a:r>
              <a:rPr lang="hu-HU" dirty="0" smtClean="0">
                <a:solidFill>
                  <a:prstClr val="black"/>
                </a:solidFill>
              </a:rPr>
              <a:t>KMR régió: </a:t>
            </a:r>
            <a:r>
              <a:rPr lang="hu-HU" b="1" dirty="0" smtClean="0">
                <a:solidFill>
                  <a:prstClr val="black"/>
                </a:solidFill>
              </a:rPr>
              <a:t>40 %</a:t>
            </a:r>
            <a:endParaRPr lang="hu-HU" dirty="0" smtClean="0">
              <a:solidFill>
                <a:prstClr val="black"/>
              </a:solidFill>
            </a:endParaRPr>
          </a:p>
          <a:p>
            <a:pPr marL="68580"/>
            <a:r>
              <a:rPr lang="hu-HU" dirty="0" smtClean="0">
                <a:solidFill>
                  <a:prstClr val="black"/>
                </a:solidFill>
              </a:rPr>
              <a:t>FIG, </a:t>
            </a:r>
            <a:r>
              <a:rPr lang="hu-HU" dirty="0">
                <a:solidFill>
                  <a:prstClr val="black"/>
                </a:solidFill>
              </a:rPr>
              <a:t>kollektív  </a:t>
            </a:r>
            <a:r>
              <a:rPr lang="hu-HU" dirty="0" smtClean="0">
                <a:solidFill>
                  <a:prstClr val="black"/>
                </a:solidFill>
              </a:rPr>
              <a:t>beruházás: </a:t>
            </a:r>
            <a:r>
              <a:rPr lang="hu-HU" b="1" dirty="0" smtClean="0">
                <a:solidFill>
                  <a:prstClr val="black"/>
                </a:solidFill>
              </a:rPr>
              <a:t>+ </a:t>
            </a:r>
            <a:r>
              <a:rPr lang="hu-HU" b="1" dirty="0">
                <a:solidFill>
                  <a:prstClr val="black"/>
                </a:solidFill>
              </a:rPr>
              <a:t>10 </a:t>
            </a:r>
            <a:r>
              <a:rPr lang="hu-HU" b="1" dirty="0" smtClean="0">
                <a:solidFill>
                  <a:prstClr val="black"/>
                </a:solidFill>
              </a:rPr>
              <a:t>százalékpont</a:t>
            </a:r>
          </a:p>
          <a:p>
            <a:pPr marL="68580"/>
            <a:r>
              <a:rPr lang="hu-HU" dirty="0">
                <a:solidFill>
                  <a:prstClr val="black"/>
                </a:solidFill>
              </a:rPr>
              <a:t>Egyéni </a:t>
            </a:r>
            <a:r>
              <a:rPr lang="hu-HU" dirty="0" smtClean="0">
                <a:solidFill>
                  <a:prstClr val="black"/>
                </a:solidFill>
              </a:rPr>
              <a:t>projekt </a:t>
            </a:r>
            <a:r>
              <a:rPr lang="hu-HU" dirty="0" err="1" smtClean="0">
                <a:solidFill>
                  <a:prstClr val="black"/>
                </a:solidFill>
              </a:rPr>
              <a:t>max</a:t>
            </a:r>
            <a:r>
              <a:rPr lang="hu-HU" dirty="0">
                <a:solidFill>
                  <a:prstClr val="black"/>
                </a:solidFill>
              </a:rPr>
              <a:t>: </a:t>
            </a:r>
            <a:r>
              <a:rPr lang="hu-HU" b="1" dirty="0" smtClean="0">
                <a:solidFill>
                  <a:prstClr val="black"/>
                </a:solidFill>
              </a:rPr>
              <a:t>500 millió Ft támogatás</a:t>
            </a:r>
            <a:endParaRPr lang="hu-HU" b="1" dirty="0">
              <a:solidFill>
                <a:prstClr val="black"/>
              </a:solidFill>
            </a:endParaRPr>
          </a:p>
          <a:p>
            <a:pPr marL="68580"/>
            <a:r>
              <a:rPr lang="hu-HU" dirty="0">
                <a:solidFill>
                  <a:prstClr val="black"/>
                </a:solidFill>
              </a:rPr>
              <a:t>Kollektív beruházás </a:t>
            </a:r>
            <a:r>
              <a:rPr lang="hu-HU" dirty="0" err="1">
                <a:solidFill>
                  <a:prstClr val="black"/>
                </a:solidFill>
              </a:rPr>
              <a:t>max</a:t>
            </a:r>
            <a:r>
              <a:rPr lang="hu-HU" dirty="0">
                <a:solidFill>
                  <a:prstClr val="black"/>
                </a:solidFill>
              </a:rPr>
              <a:t>: </a:t>
            </a:r>
            <a:r>
              <a:rPr lang="hu-HU" b="1" dirty="0" smtClean="0">
                <a:solidFill>
                  <a:prstClr val="black"/>
                </a:solidFill>
              </a:rPr>
              <a:t>1milliárd </a:t>
            </a:r>
            <a:r>
              <a:rPr lang="hu-HU" b="1" dirty="0">
                <a:solidFill>
                  <a:prstClr val="black"/>
                </a:solidFill>
              </a:rPr>
              <a:t>Ft </a:t>
            </a:r>
            <a:r>
              <a:rPr lang="hu-HU" b="1" dirty="0" smtClean="0">
                <a:solidFill>
                  <a:prstClr val="black"/>
                </a:solidFill>
              </a:rPr>
              <a:t>támogatás</a:t>
            </a:r>
            <a:endParaRPr lang="hu-HU" b="1" dirty="0">
              <a:solidFill>
                <a:prstClr val="black"/>
              </a:solidFill>
            </a:endParaRPr>
          </a:p>
        </p:txBody>
      </p:sp>
      <p:sp>
        <p:nvSpPr>
          <p:cNvPr id="14" name="Lekerekített téglalap 13"/>
          <p:cNvSpPr/>
          <p:nvPr/>
        </p:nvSpPr>
        <p:spPr>
          <a:xfrm>
            <a:off x="82728" y="5591175"/>
            <a:ext cx="8813622" cy="115019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hu-HU" b="1" dirty="0"/>
              <a:t>1. célterület: </a:t>
            </a:r>
            <a:r>
              <a:rPr lang="hu-HU" dirty="0"/>
              <a:t>Az energiafelhasználás csökkentése, és az erőforrás-hatékonyság javítása kertészeti üzemekben és állattartó gazdaságokban – </a:t>
            </a:r>
            <a:r>
              <a:rPr lang="hu-HU" b="1" dirty="0"/>
              <a:t>Keretösszeg: 30 Mrd Ft</a:t>
            </a:r>
          </a:p>
          <a:p>
            <a:r>
              <a:rPr lang="hu-HU" b="1" dirty="0"/>
              <a:t>2. célterület: </a:t>
            </a:r>
            <a:r>
              <a:rPr lang="hu-HU" dirty="0"/>
              <a:t>Az energiafelhasználás csökkentése, és az erőforrás-hatékonyság javítása élelmiszeripari- és borászati üzemekben – </a:t>
            </a:r>
            <a:r>
              <a:rPr lang="hu-HU" b="1" dirty="0"/>
              <a:t>Keretösszeg: 5 Mrd Ft</a:t>
            </a:r>
          </a:p>
        </p:txBody>
      </p:sp>
    </p:spTree>
    <p:extLst>
      <p:ext uri="{BB962C8B-B14F-4D97-AF65-F5344CB8AC3E}">
        <p14:creationId xmlns:p14="http://schemas.microsoft.com/office/powerpoint/2010/main" val="162212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lipszis 13"/>
          <p:cNvSpPr/>
          <p:nvPr/>
        </p:nvSpPr>
        <p:spPr>
          <a:xfrm>
            <a:off x="5534094" y="1040613"/>
            <a:ext cx="2411760" cy="865129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Lekerekített téglalap 6"/>
          <p:cNvSpPr/>
          <p:nvPr/>
        </p:nvSpPr>
        <p:spPr>
          <a:xfrm>
            <a:off x="0" y="1903444"/>
            <a:ext cx="4713616" cy="22136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hu-HU" altLang="hu-HU" b="1" u="sng" dirty="0">
                <a:solidFill>
                  <a:prstClr val="black"/>
                </a:solidFill>
                <a:cs typeface="Times New Roman" pitchFamily="18" charset="0"/>
              </a:rPr>
              <a:t>Támogatás </a:t>
            </a:r>
            <a:r>
              <a:rPr lang="hu-HU" altLang="hu-HU" b="1" u="sng" dirty="0" smtClean="0">
                <a:solidFill>
                  <a:prstClr val="black"/>
                </a:solidFill>
                <a:cs typeface="Times New Roman" pitchFamily="18" charset="0"/>
              </a:rPr>
              <a:t>célja: </a:t>
            </a:r>
            <a:r>
              <a:rPr lang="hu-HU" altLang="hu-HU" dirty="0" smtClean="0">
                <a:solidFill>
                  <a:prstClr val="black"/>
                </a:solidFill>
                <a:cs typeface="Times New Roman" pitchFamily="18" charset="0"/>
              </a:rPr>
              <a:t>Új ültetvények létrehozása</a:t>
            </a:r>
            <a:r>
              <a:rPr lang="hu-HU" altLang="hu-HU" dirty="0">
                <a:solidFill>
                  <a:prstClr val="black"/>
                </a:solidFill>
                <a:cs typeface="Times New Roman" pitchFamily="18" charset="0"/>
              </a:rPr>
              <a:t>: borvidéki tervben szereplő fajták- és a borvidéki tervben maghatározott művelésmód </a:t>
            </a:r>
            <a:r>
              <a:rPr lang="hu-HU" altLang="hu-HU" dirty="0" smtClean="0">
                <a:solidFill>
                  <a:prstClr val="black"/>
                </a:solidFill>
                <a:cs typeface="Times New Roman" pitchFamily="18" charset="0"/>
              </a:rPr>
              <a:t>szerint.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hu-HU" altLang="hu-HU" dirty="0">
                <a:solidFill>
                  <a:prstClr val="black"/>
                </a:solidFill>
                <a:cs typeface="Times New Roman" pitchFamily="18" charset="0"/>
              </a:rPr>
              <a:t>Megj</a:t>
            </a:r>
            <a:r>
              <a:rPr lang="hu-HU" altLang="hu-HU" dirty="0" smtClean="0">
                <a:solidFill>
                  <a:prstClr val="black"/>
                </a:solidFill>
                <a:cs typeface="Times New Roman" pitchFamily="18" charset="0"/>
              </a:rPr>
              <a:t>elenés: </a:t>
            </a:r>
            <a:r>
              <a:rPr lang="hu-HU" altLang="hu-HU" b="1" dirty="0" smtClean="0">
                <a:solidFill>
                  <a:prstClr val="black"/>
                </a:solidFill>
                <a:cs typeface="Times New Roman" pitchFamily="18" charset="0"/>
              </a:rPr>
              <a:t>2018. január 12.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hu-HU" altLang="hu-HU" dirty="0" smtClean="0">
                <a:solidFill>
                  <a:prstClr val="black"/>
                </a:solidFill>
                <a:cs typeface="Times New Roman" pitchFamily="18" charset="0"/>
              </a:rPr>
              <a:t>Kérelmek benyújtása: </a:t>
            </a:r>
            <a:r>
              <a:rPr lang="hu-HU" altLang="hu-HU" b="1" dirty="0" smtClean="0">
                <a:solidFill>
                  <a:prstClr val="black"/>
                </a:solidFill>
                <a:cs typeface="Times New Roman" pitchFamily="18" charset="0"/>
              </a:rPr>
              <a:t>2018. február 15-től.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hu-HU" altLang="hu-HU" dirty="0" smtClean="0">
                <a:solidFill>
                  <a:prstClr val="black"/>
                </a:solidFill>
                <a:cs typeface="Times New Roman" pitchFamily="18" charset="0"/>
              </a:rPr>
              <a:t>Első szakasz zárása: </a:t>
            </a:r>
            <a:r>
              <a:rPr lang="hu-HU" altLang="hu-HU" b="1" dirty="0" smtClean="0">
                <a:solidFill>
                  <a:prstClr val="black"/>
                </a:solidFill>
                <a:cs typeface="Times New Roman" pitchFamily="18" charset="0"/>
              </a:rPr>
              <a:t>2018. március 16.</a:t>
            </a:r>
            <a:endParaRPr lang="hu-HU" altLang="hu-HU" b="1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10" name="Szöveg helye 4"/>
          <p:cNvSpPr txBox="1">
            <a:spLocks/>
          </p:cNvSpPr>
          <p:nvPr/>
        </p:nvSpPr>
        <p:spPr>
          <a:xfrm>
            <a:off x="4713616" y="1905742"/>
            <a:ext cx="4320480" cy="4841513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hu-HU" sz="3500" b="1" u="sng" dirty="0" smtClean="0">
                <a:solidFill>
                  <a:prstClr val="black"/>
                </a:solidFill>
              </a:rPr>
              <a:t>Jogszabályi alapok:</a:t>
            </a:r>
          </a:p>
          <a:p>
            <a:pPr marL="0" indent="0">
              <a:buFont typeface="Arial" pitchFamily="34" charset="0"/>
              <a:buNone/>
            </a:pPr>
            <a:endParaRPr lang="hu-HU" sz="1900" b="1" u="sng" dirty="0" smtClean="0">
              <a:solidFill>
                <a:prstClr val="black"/>
              </a:solidFill>
            </a:endParaRPr>
          </a:p>
          <a:p>
            <a:pPr algn="just"/>
            <a:r>
              <a:rPr lang="hu-HU" sz="3100" dirty="0" smtClean="0">
                <a:solidFill>
                  <a:prstClr val="black"/>
                </a:solidFill>
              </a:rPr>
              <a:t>a </a:t>
            </a:r>
            <a:r>
              <a:rPr lang="hu-HU" sz="3100" dirty="0">
                <a:solidFill>
                  <a:prstClr val="black"/>
                </a:solidFill>
              </a:rPr>
              <a:t>1308/2013 EU rendelet 2016. január 1-től </a:t>
            </a:r>
            <a:r>
              <a:rPr lang="hu-HU" sz="3100" b="1" dirty="0" smtClean="0">
                <a:solidFill>
                  <a:prstClr val="black"/>
                </a:solidFill>
              </a:rPr>
              <a:t>megszüntette</a:t>
            </a:r>
            <a:r>
              <a:rPr lang="hu-HU" sz="3100" dirty="0" smtClean="0">
                <a:solidFill>
                  <a:prstClr val="black"/>
                </a:solidFill>
              </a:rPr>
              <a:t> </a:t>
            </a:r>
            <a:r>
              <a:rPr lang="hu-HU" sz="3100" dirty="0">
                <a:solidFill>
                  <a:prstClr val="black"/>
                </a:solidFill>
              </a:rPr>
              <a:t>az Európai Unióban bevezetett telepítési </a:t>
            </a:r>
            <a:r>
              <a:rPr lang="hu-HU" sz="3100" dirty="0" smtClean="0">
                <a:solidFill>
                  <a:prstClr val="black"/>
                </a:solidFill>
              </a:rPr>
              <a:t>tilalmat</a:t>
            </a:r>
            <a:endParaRPr lang="hu-HU" sz="3100" dirty="0">
              <a:solidFill>
                <a:prstClr val="black"/>
              </a:solidFill>
            </a:endParaRPr>
          </a:p>
          <a:p>
            <a:pPr algn="just"/>
            <a:r>
              <a:rPr lang="hu-HU" sz="3100" dirty="0">
                <a:solidFill>
                  <a:prstClr val="black"/>
                </a:solidFill>
              </a:rPr>
              <a:t>a 1308/2013 EU rendelet 63. cikk (1) bekezdés szerint minden tagország jogosult teljes </a:t>
            </a:r>
            <a:r>
              <a:rPr lang="hu-HU" sz="3100" b="1" dirty="0">
                <a:solidFill>
                  <a:prstClr val="black"/>
                </a:solidFill>
              </a:rPr>
              <a:t>szőlőterületének 1%</a:t>
            </a:r>
            <a:r>
              <a:rPr lang="hu-HU" sz="3100" dirty="0">
                <a:solidFill>
                  <a:prstClr val="black"/>
                </a:solidFill>
              </a:rPr>
              <a:t>-a tekintetében új telepítési engedélyt </a:t>
            </a:r>
            <a:r>
              <a:rPr lang="hu-HU" sz="3100" dirty="0" smtClean="0">
                <a:solidFill>
                  <a:prstClr val="black"/>
                </a:solidFill>
              </a:rPr>
              <a:t>kiadni</a:t>
            </a:r>
          </a:p>
          <a:p>
            <a:pPr algn="just"/>
            <a:r>
              <a:rPr lang="hu-HU" sz="3100" dirty="0">
                <a:solidFill>
                  <a:prstClr val="black"/>
                </a:solidFill>
              </a:rPr>
              <a:t>81/2015 FM rendelet alapján Magyarország 2016-ban </a:t>
            </a:r>
            <a:r>
              <a:rPr lang="hu-HU" sz="3100" b="1" dirty="0">
                <a:solidFill>
                  <a:prstClr val="black"/>
                </a:solidFill>
              </a:rPr>
              <a:t>617</a:t>
            </a:r>
            <a:r>
              <a:rPr lang="hu-HU" sz="3100" dirty="0">
                <a:solidFill>
                  <a:prstClr val="black"/>
                </a:solidFill>
              </a:rPr>
              <a:t> </a:t>
            </a:r>
            <a:r>
              <a:rPr lang="hu-HU" sz="3100" dirty="0" err="1">
                <a:solidFill>
                  <a:prstClr val="black"/>
                </a:solidFill>
              </a:rPr>
              <a:t>ha-ra</a:t>
            </a:r>
            <a:r>
              <a:rPr lang="hu-HU" sz="3100" dirty="0">
                <a:solidFill>
                  <a:prstClr val="black"/>
                </a:solidFill>
              </a:rPr>
              <a:t> hirdetett meg  új telepítési engedély lehetőségét a szőlőtermesztők részére, de csupán </a:t>
            </a:r>
            <a:r>
              <a:rPr lang="hu-HU" sz="3100" b="1" dirty="0">
                <a:solidFill>
                  <a:prstClr val="black"/>
                </a:solidFill>
              </a:rPr>
              <a:t>38 ha </a:t>
            </a:r>
            <a:r>
              <a:rPr lang="hu-HU" sz="3100" dirty="0">
                <a:solidFill>
                  <a:prstClr val="black"/>
                </a:solidFill>
              </a:rPr>
              <a:t>telepítésére kértek új engedélyt a </a:t>
            </a:r>
            <a:r>
              <a:rPr lang="hu-HU" sz="3100" dirty="0" smtClean="0">
                <a:solidFill>
                  <a:prstClr val="black"/>
                </a:solidFill>
              </a:rPr>
              <a:t>termelők</a:t>
            </a:r>
          </a:p>
          <a:p>
            <a:pPr algn="just"/>
            <a:r>
              <a:rPr lang="hu-HU" sz="3100" b="1" dirty="0">
                <a:solidFill>
                  <a:prstClr val="black"/>
                </a:solidFill>
              </a:rPr>
              <a:t>9/2017. (III. 6.) FM </a:t>
            </a:r>
            <a:r>
              <a:rPr lang="hu-HU" sz="3100" b="1" dirty="0" smtClean="0">
                <a:solidFill>
                  <a:prstClr val="black"/>
                </a:solidFill>
              </a:rPr>
              <a:t>rendelet a </a:t>
            </a:r>
            <a:r>
              <a:rPr lang="hu-HU" sz="3100" b="1" dirty="0">
                <a:solidFill>
                  <a:prstClr val="black"/>
                </a:solidFill>
              </a:rPr>
              <a:t>borszőlő telepítésére és kivágására vonatkozó szabályokról</a:t>
            </a:r>
            <a:endParaRPr lang="hu-HU" sz="3100" dirty="0">
              <a:solidFill>
                <a:prstClr val="black"/>
              </a:solidFill>
            </a:endParaRPr>
          </a:p>
        </p:txBody>
      </p:sp>
      <p:sp>
        <p:nvSpPr>
          <p:cNvPr id="9" name="Lekerekített téglalap 8"/>
          <p:cNvSpPr/>
          <p:nvPr/>
        </p:nvSpPr>
        <p:spPr>
          <a:xfrm>
            <a:off x="17043" y="4675387"/>
            <a:ext cx="4713616" cy="173756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2000" b="1" u="sng" dirty="0" smtClean="0">
                <a:solidFill>
                  <a:prstClr val="black"/>
                </a:solidFill>
              </a:rPr>
              <a:t>Támogatás intenzitás:</a:t>
            </a:r>
          </a:p>
          <a:p>
            <a:pPr marL="68580"/>
            <a:r>
              <a:rPr lang="hu-HU" dirty="0" smtClean="0">
                <a:solidFill>
                  <a:prstClr val="black"/>
                </a:solidFill>
              </a:rPr>
              <a:t>Konvergencia régiók: </a:t>
            </a:r>
            <a:r>
              <a:rPr lang="hu-HU" b="1" dirty="0" smtClean="0">
                <a:solidFill>
                  <a:prstClr val="black"/>
                </a:solidFill>
              </a:rPr>
              <a:t>50 %</a:t>
            </a:r>
            <a:endParaRPr lang="hu-HU" dirty="0" smtClean="0">
              <a:solidFill>
                <a:prstClr val="black"/>
              </a:solidFill>
            </a:endParaRPr>
          </a:p>
          <a:p>
            <a:pPr marL="68580"/>
            <a:r>
              <a:rPr lang="hu-HU" dirty="0" smtClean="0">
                <a:solidFill>
                  <a:prstClr val="black"/>
                </a:solidFill>
              </a:rPr>
              <a:t>KMR régió: </a:t>
            </a:r>
            <a:r>
              <a:rPr lang="hu-HU" b="1" dirty="0" smtClean="0">
                <a:solidFill>
                  <a:prstClr val="black"/>
                </a:solidFill>
              </a:rPr>
              <a:t>40 %</a:t>
            </a:r>
            <a:endParaRPr lang="hu-HU" dirty="0" smtClean="0">
              <a:solidFill>
                <a:prstClr val="black"/>
              </a:solidFill>
            </a:endParaRPr>
          </a:p>
          <a:p>
            <a:pPr marL="68580"/>
            <a:r>
              <a:rPr lang="hu-HU" dirty="0" smtClean="0">
                <a:solidFill>
                  <a:prstClr val="black"/>
                </a:solidFill>
              </a:rPr>
              <a:t>FIG, </a:t>
            </a:r>
            <a:r>
              <a:rPr lang="hu-HU" dirty="0">
                <a:solidFill>
                  <a:prstClr val="black"/>
                </a:solidFill>
              </a:rPr>
              <a:t>kollektív  </a:t>
            </a:r>
            <a:r>
              <a:rPr lang="hu-HU" dirty="0" smtClean="0">
                <a:solidFill>
                  <a:prstClr val="black"/>
                </a:solidFill>
              </a:rPr>
              <a:t>beruházás: </a:t>
            </a:r>
            <a:r>
              <a:rPr lang="hu-HU" b="1" dirty="0" smtClean="0">
                <a:solidFill>
                  <a:prstClr val="black"/>
                </a:solidFill>
              </a:rPr>
              <a:t>+ </a:t>
            </a:r>
            <a:r>
              <a:rPr lang="hu-HU" b="1" dirty="0">
                <a:solidFill>
                  <a:prstClr val="black"/>
                </a:solidFill>
              </a:rPr>
              <a:t>10 </a:t>
            </a:r>
            <a:r>
              <a:rPr lang="hu-HU" b="1" dirty="0" smtClean="0">
                <a:solidFill>
                  <a:prstClr val="black"/>
                </a:solidFill>
              </a:rPr>
              <a:t>százalékpont</a:t>
            </a:r>
          </a:p>
          <a:p>
            <a:pPr marL="68580"/>
            <a:r>
              <a:rPr lang="hu-HU" dirty="0">
                <a:solidFill>
                  <a:prstClr val="black"/>
                </a:solidFill>
              </a:rPr>
              <a:t>Egyéni </a:t>
            </a:r>
            <a:r>
              <a:rPr lang="hu-HU" dirty="0" smtClean="0">
                <a:solidFill>
                  <a:prstClr val="black"/>
                </a:solidFill>
              </a:rPr>
              <a:t>projekt </a:t>
            </a:r>
            <a:r>
              <a:rPr lang="hu-HU" dirty="0" err="1" smtClean="0">
                <a:solidFill>
                  <a:prstClr val="black"/>
                </a:solidFill>
              </a:rPr>
              <a:t>max</a:t>
            </a:r>
            <a:r>
              <a:rPr lang="hu-HU" dirty="0">
                <a:solidFill>
                  <a:prstClr val="black"/>
                </a:solidFill>
              </a:rPr>
              <a:t>: </a:t>
            </a:r>
            <a:r>
              <a:rPr lang="hu-HU" b="1" dirty="0">
                <a:solidFill>
                  <a:prstClr val="black"/>
                </a:solidFill>
              </a:rPr>
              <a:t>75 millió </a:t>
            </a:r>
            <a:r>
              <a:rPr lang="hu-HU" b="1" dirty="0" smtClean="0">
                <a:solidFill>
                  <a:prstClr val="black"/>
                </a:solidFill>
              </a:rPr>
              <a:t>Ft támogatás</a:t>
            </a:r>
            <a:endParaRPr lang="hu-HU" b="1" dirty="0">
              <a:solidFill>
                <a:prstClr val="black"/>
              </a:solidFill>
            </a:endParaRPr>
          </a:p>
          <a:p>
            <a:pPr marL="68580"/>
            <a:r>
              <a:rPr lang="hu-HU" dirty="0">
                <a:solidFill>
                  <a:prstClr val="black"/>
                </a:solidFill>
              </a:rPr>
              <a:t>Kollektív beruházás </a:t>
            </a:r>
            <a:r>
              <a:rPr lang="hu-HU" dirty="0" err="1">
                <a:solidFill>
                  <a:prstClr val="black"/>
                </a:solidFill>
              </a:rPr>
              <a:t>max</a:t>
            </a:r>
            <a:r>
              <a:rPr lang="hu-HU" dirty="0">
                <a:solidFill>
                  <a:prstClr val="black"/>
                </a:solidFill>
              </a:rPr>
              <a:t>: </a:t>
            </a:r>
            <a:r>
              <a:rPr lang="hu-HU" b="1" dirty="0">
                <a:solidFill>
                  <a:prstClr val="black"/>
                </a:solidFill>
              </a:rPr>
              <a:t>150 millió Ft </a:t>
            </a:r>
            <a:r>
              <a:rPr lang="hu-HU" b="1" dirty="0" smtClean="0">
                <a:solidFill>
                  <a:prstClr val="black"/>
                </a:solidFill>
              </a:rPr>
              <a:t>tám.</a:t>
            </a:r>
            <a:endParaRPr lang="hu-HU" b="1" dirty="0">
              <a:solidFill>
                <a:prstClr val="black"/>
              </a:solidFill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17043" y="521388"/>
            <a:ext cx="6717995" cy="70788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000" b="1" dirty="0">
                <a:solidFill>
                  <a:prstClr val="white"/>
                </a:solidFill>
                <a:latin typeface="Franklin Gothic Medium (Szövegtörzs)"/>
              </a:rPr>
              <a:t>Új </a:t>
            </a:r>
            <a:r>
              <a:rPr lang="hu-HU" sz="2000" b="1" dirty="0" smtClean="0">
                <a:solidFill>
                  <a:prstClr val="white"/>
                </a:solidFill>
                <a:latin typeface="Franklin Gothic Medium (Szövegtörzs)"/>
              </a:rPr>
              <a:t>pályázati felhívás I.: borszőlő </a:t>
            </a:r>
            <a:r>
              <a:rPr lang="hu-HU" sz="2000" b="1" dirty="0">
                <a:solidFill>
                  <a:prstClr val="white"/>
                </a:solidFill>
                <a:latin typeface="Franklin Gothic Medium (Szövegtörzs)"/>
              </a:rPr>
              <a:t>ültetvények telepítésének </a:t>
            </a:r>
            <a:r>
              <a:rPr lang="hu-HU" sz="2000" b="1" dirty="0" smtClean="0">
                <a:solidFill>
                  <a:prstClr val="white"/>
                </a:solidFill>
                <a:latin typeface="Franklin Gothic Medium (Szövegtörzs)"/>
              </a:rPr>
              <a:t>támogatása</a:t>
            </a:r>
            <a:endParaRPr lang="hu-HU" sz="2000" b="1" dirty="0">
              <a:solidFill>
                <a:prstClr val="white"/>
              </a:solidFill>
              <a:latin typeface="Franklin Gothic Medium (Szövegtörzs)"/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5629670" y="1288511"/>
            <a:ext cx="222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Keretösszeg: </a:t>
            </a:r>
            <a:r>
              <a:rPr lang="hu-HU" b="1" dirty="0" smtClean="0"/>
              <a:t>4 Mrd Ft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406352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984165" y="764704"/>
            <a:ext cx="6717995" cy="70788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000" b="1" dirty="0" smtClean="0">
                <a:solidFill>
                  <a:prstClr val="white"/>
                </a:solidFill>
                <a:latin typeface="Franklin Gothic Medium (Szövegtörzs)"/>
              </a:rPr>
              <a:t>A Vidékfejlesztési Program tájékoztató és közbeszerzést segítő kiadványok</a:t>
            </a:r>
            <a:endParaRPr lang="hu-HU" sz="2000" b="1" dirty="0">
              <a:solidFill>
                <a:prstClr val="white"/>
              </a:solidFill>
              <a:latin typeface="Franklin Gothic Medium (Szövegtörzs)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1" y="1703760"/>
            <a:ext cx="7702159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hu-HU" dirty="0" smtClean="0"/>
              <a:t>Tájékoztató a </a:t>
            </a:r>
            <a:r>
              <a:rPr lang="hu-HU" dirty="0"/>
              <a:t>Vidékfejlesztési Program keretében társfinanszírozott </a:t>
            </a:r>
            <a:r>
              <a:rPr lang="hu-HU" dirty="0" smtClean="0"/>
              <a:t>projektek </a:t>
            </a:r>
            <a:r>
              <a:rPr lang="hu-HU" dirty="0"/>
              <a:t>megvalósításával kapcsolatban felmerült </a:t>
            </a:r>
            <a:r>
              <a:rPr lang="hu-HU" dirty="0" smtClean="0"/>
              <a:t>gyakorlati kérdésekről</a:t>
            </a:r>
            <a:endParaRPr lang="hu-HU" dirty="0"/>
          </a:p>
        </p:txBody>
      </p:sp>
      <p:sp>
        <p:nvSpPr>
          <p:cNvPr id="7" name="Téglalap 6"/>
          <p:cNvSpPr/>
          <p:nvPr/>
        </p:nvSpPr>
        <p:spPr>
          <a:xfrm>
            <a:off x="4576331" y="2348868"/>
            <a:ext cx="4567669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dirty="0" smtClean="0"/>
              <a:t>Megjelenés: 2017</a:t>
            </a:r>
            <a:r>
              <a:rPr lang="hu-HU" dirty="0"/>
              <a:t>. </a:t>
            </a:r>
            <a:r>
              <a:rPr lang="hu-HU" dirty="0" smtClean="0"/>
              <a:t>december </a:t>
            </a:r>
            <a:r>
              <a:rPr lang="hu-HU" dirty="0"/>
              <a:t>7</a:t>
            </a:r>
            <a:r>
              <a:rPr lang="hu-HU" dirty="0" smtClean="0"/>
              <a:t>.</a:t>
            </a:r>
          </a:p>
          <a:p>
            <a:r>
              <a:rPr lang="hu-HU" dirty="0" smtClean="0"/>
              <a:t>Elérhető: </a:t>
            </a:r>
            <a:r>
              <a:rPr lang="hu-HU" dirty="0" smtClean="0">
                <a:hlinkClick r:id="rId2"/>
              </a:rPr>
              <a:t>www.szechenyi2020.hu</a:t>
            </a:r>
            <a:r>
              <a:rPr lang="hu-HU" dirty="0" smtClean="0"/>
              <a:t>; </a:t>
            </a:r>
            <a:r>
              <a:rPr lang="hu-HU" dirty="0" err="1" smtClean="0">
                <a:hlinkClick r:id="rId3"/>
              </a:rPr>
              <a:t>www.nak.hu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>
            <a:off x="1" y="2356852"/>
            <a:ext cx="613469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Mérföldkövek </a:t>
            </a:r>
            <a:r>
              <a:rPr lang="hu-HU" dirty="0"/>
              <a:t>módosítása	</a:t>
            </a:r>
            <a:endParaRPr lang="hu-H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Változás </a:t>
            </a:r>
            <a:r>
              <a:rPr lang="hu-HU" dirty="0"/>
              <a:t>bejelentés	</a:t>
            </a:r>
            <a:endParaRPr lang="hu-H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Műszaki </a:t>
            </a:r>
            <a:r>
              <a:rPr lang="hu-HU" dirty="0"/>
              <a:t>tartalom, projekttartalom </a:t>
            </a:r>
            <a:r>
              <a:rPr lang="hu-HU" dirty="0" smtClean="0"/>
              <a:t>változása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Projektmegvalósításra </a:t>
            </a:r>
            <a:r>
              <a:rPr lang="hu-HU" dirty="0"/>
              <a:t>vonatkozó </a:t>
            </a:r>
            <a:r>
              <a:rPr lang="hu-HU" dirty="0" smtClean="0"/>
              <a:t>határidők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Létszámtartásra </a:t>
            </a:r>
            <a:r>
              <a:rPr lang="hu-HU" dirty="0"/>
              <a:t>vonatkozó </a:t>
            </a:r>
            <a:r>
              <a:rPr lang="hu-HU" dirty="0" smtClean="0"/>
              <a:t>szabályok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Közbeszerzés </a:t>
            </a:r>
            <a:r>
              <a:rPr lang="hu-HU" dirty="0"/>
              <a:t>a VP keretében támogatott projektek </a:t>
            </a:r>
            <a:r>
              <a:rPr lang="hu-HU" dirty="0" smtClean="0"/>
              <a:t>esetében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Támogatási </a:t>
            </a:r>
            <a:r>
              <a:rPr lang="hu-HU" dirty="0"/>
              <a:t>előleg igénylésére vonatkozó </a:t>
            </a:r>
            <a:r>
              <a:rPr lang="hu-HU" dirty="0" smtClean="0"/>
              <a:t>szabályok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Kötelezettségátadás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Örökléssel </a:t>
            </a:r>
            <a:r>
              <a:rPr lang="hu-HU" dirty="0"/>
              <a:t>kapcsolatos </a:t>
            </a:r>
            <a:r>
              <a:rPr lang="hu-HU" dirty="0" smtClean="0"/>
              <a:t>kérdések</a:t>
            </a:r>
            <a:endParaRPr lang="hu-HU" dirty="0"/>
          </a:p>
        </p:txBody>
      </p:sp>
      <p:sp>
        <p:nvSpPr>
          <p:cNvPr id="9" name="Szövegdoboz 8"/>
          <p:cNvSpPr txBox="1"/>
          <p:nvPr/>
        </p:nvSpPr>
        <p:spPr>
          <a:xfrm>
            <a:off x="-17962" y="5085184"/>
            <a:ext cx="772012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Közbeszerzési tájékoztató</a:t>
            </a:r>
            <a:endParaRPr lang="hu-HU" dirty="0"/>
          </a:p>
        </p:txBody>
      </p:sp>
      <p:sp>
        <p:nvSpPr>
          <p:cNvPr id="10" name="Téglalap 9"/>
          <p:cNvSpPr/>
          <p:nvPr/>
        </p:nvSpPr>
        <p:spPr>
          <a:xfrm>
            <a:off x="4833257" y="5454515"/>
            <a:ext cx="4310744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dirty="0" smtClean="0"/>
              <a:t>Megjelenés: 2017</a:t>
            </a:r>
            <a:r>
              <a:rPr lang="hu-HU" dirty="0"/>
              <a:t>. </a:t>
            </a:r>
            <a:r>
              <a:rPr lang="hu-HU" dirty="0" smtClean="0"/>
              <a:t>december 22.</a:t>
            </a:r>
          </a:p>
          <a:p>
            <a:r>
              <a:rPr lang="hu-HU" dirty="0" smtClean="0"/>
              <a:t>Elérhető: </a:t>
            </a:r>
            <a:r>
              <a:rPr lang="hu-HU" dirty="0" err="1" smtClean="0">
                <a:hlinkClick r:id="rId3"/>
              </a:rPr>
              <a:t>www.nak.hu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11" name="Szövegdoboz 10"/>
          <p:cNvSpPr txBox="1"/>
          <p:nvPr/>
        </p:nvSpPr>
        <p:spPr>
          <a:xfrm>
            <a:off x="0" y="5487615"/>
            <a:ext cx="49212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Főbb fogalmak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Gyakorlatban felmerült jogalkalmazási kérdések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VP specialitások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796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>
          <a:xfrm>
            <a:off x="251520" y="2852936"/>
            <a:ext cx="8648329" cy="38164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hu-HU" sz="2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200" dirty="0" smtClean="0"/>
              <a:t>LEADER </a:t>
            </a:r>
            <a:r>
              <a:rPr lang="hu-HU" sz="2200" dirty="0"/>
              <a:t>– Helyi fejlesztési stratégiák </a:t>
            </a:r>
            <a:r>
              <a:rPr lang="hu-HU" sz="2200" dirty="0" smtClean="0"/>
              <a:t>megvalósítása – 47,67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200" dirty="0" smtClean="0"/>
              <a:t>Kertészet korszerűsítése- ültetvénytelepítés – 19,33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200" dirty="0" smtClean="0"/>
              <a:t>Mezőgazdasági </a:t>
            </a:r>
            <a:r>
              <a:rPr lang="hu-HU" sz="2200" dirty="0"/>
              <a:t>vízgazdálkodási ágazat </a:t>
            </a:r>
            <a:r>
              <a:rPr lang="hu-HU" sz="2200" dirty="0" smtClean="0"/>
              <a:t>fejlesztése – 49,57 Mrd Ft</a:t>
            </a:r>
            <a:endParaRPr lang="hu-HU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200" dirty="0"/>
              <a:t>Erdősítés </a:t>
            </a:r>
            <a:r>
              <a:rPr lang="hu-HU" sz="2200" dirty="0" smtClean="0"/>
              <a:t>támogatása – 50,32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200" dirty="0"/>
              <a:t>Tanyák  háztartási léptékű villamos energia, és vízellátás, </a:t>
            </a:r>
          </a:p>
          <a:p>
            <a:pPr marL="284400" indent="-284400"/>
            <a:r>
              <a:rPr lang="hu-HU" sz="2200" dirty="0"/>
              <a:t>	valamint a szennyvízkezelés fejlesztései – 8,23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200" dirty="0"/>
              <a:t>Termelői csoportok és termelői szervezetek létrehozása – 11,29 Mrd </a:t>
            </a:r>
            <a:r>
              <a:rPr lang="hu-HU" sz="2200" dirty="0" smtClean="0"/>
              <a:t>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200" dirty="0"/>
              <a:t>Innovációs operatív csoportok létrehozása és az innovatív projekt megvalósításához szükséges beruházás támogatása – 24,95 Mrd Ft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sz="2200" dirty="0"/>
          </a:p>
        </p:txBody>
      </p:sp>
      <p:sp>
        <p:nvSpPr>
          <p:cNvPr id="9" name="Téglalap 8"/>
          <p:cNvSpPr/>
          <p:nvPr/>
        </p:nvSpPr>
        <p:spPr>
          <a:xfrm>
            <a:off x="1322613" y="1844824"/>
            <a:ext cx="6506142" cy="86177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hu-HU" sz="2500" b="1" dirty="0" smtClean="0">
                <a:solidFill>
                  <a:schemeClr val="bg1"/>
                </a:solidFill>
              </a:rPr>
              <a:t>Mezőgazdasági termelők számára fontosabb,</a:t>
            </a:r>
          </a:p>
          <a:p>
            <a:pPr algn="ctr"/>
            <a:r>
              <a:rPr lang="hu-HU" sz="2500" b="1" dirty="0" smtClean="0">
                <a:solidFill>
                  <a:schemeClr val="bg1"/>
                </a:solidFill>
              </a:rPr>
              <a:t>még jelenleg </a:t>
            </a:r>
            <a:r>
              <a:rPr lang="hu-HU" sz="2500" b="1" dirty="0">
                <a:solidFill>
                  <a:schemeClr val="bg1"/>
                </a:solidFill>
              </a:rPr>
              <a:t>nyitott pályázati felhívások </a:t>
            </a:r>
          </a:p>
        </p:txBody>
      </p:sp>
      <p:sp>
        <p:nvSpPr>
          <p:cNvPr id="2" name="Téglalap 1"/>
          <p:cNvSpPr/>
          <p:nvPr/>
        </p:nvSpPr>
        <p:spPr>
          <a:xfrm>
            <a:off x="45435" y="836712"/>
            <a:ext cx="6497016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200" dirty="0" smtClean="0"/>
              <a:t>Jelenleg</a:t>
            </a:r>
            <a:r>
              <a:rPr lang="hu-HU" sz="2200" b="1" dirty="0" smtClean="0"/>
              <a:t> 29 </a:t>
            </a:r>
            <a:r>
              <a:rPr lang="hu-HU" sz="2200" b="1" dirty="0"/>
              <a:t>darab </a:t>
            </a:r>
            <a:r>
              <a:rPr lang="hu-HU" sz="2200" dirty="0" smtClean="0"/>
              <a:t>vidékfejlesztési pályázat</a:t>
            </a:r>
            <a:r>
              <a:rPr lang="hu-HU" sz="2200" b="1" dirty="0" smtClean="0"/>
              <a:t> nyitott</a:t>
            </a:r>
            <a:r>
              <a:rPr lang="hu-HU" sz="2200" dirty="0" smtClean="0"/>
              <a:t> </a:t>
            </a:r>
            <a:endParaRPr lang="hu-HU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200" dirty="0" smtClean="0"/>
              <a:t>A pályázható keretösszeg </a:t>
            </a:r>
            <a:r>
              <a:rPr lang="hu-HU" sz="2200" b="1" dirty="0" smtClean="0"/>
              <a:t>313 </a:t>
            </a:r>
            <a:r>
              <a:rPr lang="hu-HU" sz="2200" b="1" dirty="0"/>
              <a:t>Mrd </a:t>
            </a:r>
            <a:r>
              <a:rPr lang="hu-HU" sz="2200" b="1" dirty="0" smtClean="0"/>
              <a:t>Ft</a:t>
            </a:r>
            <a:endParaRPr lang="hu-HU" sz="2200" dirty="0"/>
          </a:p>
        </p:txBody>
      </p:sp>
    </p:spTree>
    <p:extLst>
      <p:ext uri="{BB962C8B-B14F-4D97-AF65-F5344CB8AC3E}">
        <p14:creationId xmlns:p14="http://schemas.microsoft.com/office/powerpoint/2010/main" val="413730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23008" y="404664"/>
            <a:ext cx="5605196" cy="4770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hu-HU" sz="2500" b="1" dirty="0" smtClean="0"/>
              <a:t>További nyitott pályázati felhívások </a:t>
            </a:r>
            <a:endParaRPr lang="hu-HU" sz="2500" b="1" dirty="0"/>
          </a:p>
        </p:txBody>
      </p:sp>
      <p:sp>
        <p:nvSpPr>
          <p:cNvPr id="4" name="Téglalap 3"/>
          <p:cNvSpPr/>
          <p:nvPr/>
        </p:nvSpPr>
        <p:spPr>
          <a:xfrm>
            <a:off x="107504" y="916090"/>
            <a:ext cx="8799714" cy="584775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700" dirty="0"/>
              <a:t>Kertészet korszerűsítése- gyógynövénytermesztés fejlesztése – 3,00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700" dirty="0"/>
              <a:t>Mezőgazdasági kisüzemek fejlesztése – 5,00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700" dirty="0"/>
              <a:t>Egyedi szennyvízkezelés – 12,04 Mrd Ft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sz="1700" dirty="0" smtClean="0"/>
              <a:t>Az </a:t>
            </a:r>
            <a:r>
              <a:rPr lang="hu-HU" sz="1700" dirty="0"/>
              <a:t>erdőgazdálkodási potenciálban okozott erdőkárok megelőzése </a:t>
            </a:r>
            <a:r>
              <a:rPr lang="hu-HU" sz="1700" dirty="0" smtClean="0"/>
              <a:t>– 5,74 Mrd Ft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sz="1700" dirty="0" smtClean="0">
                <a:solidFill>
                  <a:prstClr val="black"/>
                </a:solidFill>
              </a:rPr>
              <a:t>Tájékoztatási </a:t>
            </a:r>
            <a:r>
              <a:rPr lang="hu-HU" sz="1700" dirty="0">
                <a:solidFill>
                  <a:prstClr val="black"/>
                </a:solidFill>
              </a:rPr>
              <a:t>szolgáltatás – 7,82 Mrd Ft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sz="1700" dirty="0">
                <a:solidFill>
                  <a:prstClr val="black"/>
                </a:solidFill>
              </a:rPr>
              <a:t>A VP megvalósítását szolgáló Technikai Segítségnyújtás Projekt – 4,06 Mrd Ft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sz="1700" dirty="0">
                <a:solidFill>
                  <a:prstClr val="black"/>
                </a:solidFill>
              </a:rPr>
              <a:t>Az MNVH működését szolgáló Technikai Segítségnyújtás </a:t>
            </a:r>
            <a:r>
              <a:rPr lang="hu-HU" sz="1700" dirty="0" smtClean="0">
                <a:solidFill>
                  <a:prstClr val="black"/>
                </a:solidFill>
              </a:rPr>
              <a:t>Projekt – </a:t>
            </a:r>
            <a:r>
              <a:rPr lang="hu-HU" sz="1700" dirty="0">
                <a:solidFill>
                  <a:prstClr val="black"/>
                </a:solidFill>
              </a:rPr>
              <a:t>18,77 Mrd Ft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sz="1700" dirty="0" err="1">
                <a:solidFill>
                  <a:prstClr val="black"/>
                </a:solidFill>
              </a:rPr>
              <a:t>Élőhelyfejlesztési</a:t>
            </a:r>
            <a:r>
              <a:rPr lang="hu-HU" sz="1700" dirty="0">
                <a:solidFill>
                  <a:prstClr val="black"/>
                </a:solidFill>
              </a:rPr>
              <a:t> célú nem termelő beruházások – 3,51 Mrd Ft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sz="1700" dirty="0">
                <a:solidFill>
                  <a:prstClr val="black"/>
                </a:solidFill>
              </a:rPr>
              <a:t>Vízvédelmi célú nem termelő </a:t>
            </a:r>
            <a:r>
              <a:rPr lang="hu-HU" sz="1700" dirty="0" smtClean="0">
                <a:solidFill>
                  <a:prstClr val="black"/>
                </a:solidFill>
              </a:rPr>
              <a:t>beruházások – </a:t>
            </a:r>
            <a:r>
              <a:rPr lang="hu-HU" sz="1700" dirty="0">
                <a:solidFill>
                  <a:prstClr val="black"/>
                </a:solidFill>
              </a:rPr>
              <a:t>1,00 Mrd Ft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sz="1700" dirty="0">
                <a:solidFill>
                  <a:prstClr val="black"/>
                </a:solidFill>
              </a:rPr>
              <a:t>Éghajlatváltozáshoz </a:t>
            </a:r>
            <a:r>
              <a:rPr lang="hu-HU" sz="1700" dirty="0" smtClean="0">
                <a:solidFill>
                  <a:prstClr val="black"/>
                </a:solidFill>
              </a:rPr>
              <a:t>kapcsolódó, időjárási </a:t>
            </a:r>
            <a:r>
              <a:rPr lang="hu-HU" sz="1700" dirty="0">
                <a:solidFill>
                  <a:prstClr val="black"/>
                </a:solidFill>
              </a:rPr>
              <a:t>kockázatok megelőzését </a:t>
            </a:r>
            <a:r>
              <a:rPr lang="hu-HU" sz="1700" dirty="0" err="1" smtClean="0">
                <a:solidFill>
                  <a:prstClr val="black"/>
                </a:solidFill>
              </a:rPr>
              <a:t>szolg</a:t>
            </a:r>
            <a:r>
              <a:rPr lang="hu-HU" sz="1700" dirty="0" smtClean="0">
                <a:solidFill>
                  <a:prstClr val="black"/>
                </a:solidFill>
              </a:rPr>
              <a:t>. </a:t>
            </a:r>
            <a:r>
              <a:rPr lang="hu-HU" sz="1700" dirty="0" err="1">
                <a:solidFill>
                  <a:prstClr val="black"/>
                </a:solidFill>
              </a:rPr>
              <a:t>beruh</a:t>
            </a:r>
            <a:r>
              <a:rPr lang="hu-HU" sz="1700" dirty="0">
                <a:solidFill>
                  <a:prstClr val="black"/>
                </a:solidFill>
              </a:rPr>
              <a:t>.  – 4,72 Mrd Ft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sz="1700" dirty="0">
                <a:solidFill>
                  <a:prstClr val="black"/>
                </a:solidFill>
              </a:rPr>
              <a:t>Agrár-erdészeti rendszerek létrehozása – 1,76 Mrd Ft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sz="1700" dirty="0">
                <a:solidFill>
                  <a:prstClr val="black"/>
                </a:solidFill>
              </a:rPr>
              <a:t>Vízvédelmi célú nem termelő beruházások: létesítmények kialakítása, fejlesztése – 1,38 Mrd Ft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sz="1700" dirty="0">
                <a:solidFill>
                  <a:prstClr val="black"/>
                </a:solidFill>
              </a:rPr>
              <a:t>Erdő-környezetvédelmi kifizetések – 6,61 Mrd Ft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sz="1700" dirty="0">
                <a:solidFill>
                  <a:prstClr val="black"/>
                </a:solidFill>
              </a:rPr>
              <a:t>Erdei ökoszisztémák ellenálló képességének  és környezeti értékének növelése – 4,70 Mrd Ft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sz="1700" dirty="0">
                <a:solidFill>
                  <a:prstClr val="black"/>
                </a:solidFill>
              </a:rPr>
              <a:t>Agrárgazdasági képzések és felkészítő tréningek – 6,20 Mrd Ft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700" dirty="0" smtClean="0"/>
              <a:t>Erdészeti </a:t>
            </a:r>
            <a:r>
              <a:rPr lang="hu-HU" sz="1700" dirty="0"/>
              <a:t>genetikai erőforrások </a:t>
            </a:r>
            <a:r>
              <a:rPr lang="hu-HU" sz="1700" dirty="0" smtClean="0"/>
              <a:t>fejlesztése – 2,24 Mrd Ft</a:t>
            </a:r>
            <a:endParaRPr lang="hu-HU" sz="17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700" dirty="0"/>
              <a:t>Erdei ökoszisztémák térítésmentesen nyújtott közjóléti funkcióinak </a:t>
            </a:r>
            <a:r>
              <a:rPr lang="hu-HU" sz="1700" dirty="0" smtClean="0"/>
              <a:t>fejlesztése – 1,61 Mrd Ft</a:t>
            </a:r>
            <a:endParaRPr lang="hu-HU" sz="17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700" dirty="0"/>
              <a:t>Szakmai tanulmányutak, </a:t>
            </a:r>
            <a:r>
              <a:rPr lang="hu-HU" sz="1700" dirty="0" smtClean="0"/>
              <a:t>csereprogramok – 1,53 Mrd Ft</a:t>
            </a:r>
            <a:endParaRPr lang="hu-HU" sz="17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700" dirty="0" smtClean="0"/>
              <a:t>LEADER együttműködési tevékenységeinek előkészítése </a:t>
            </a:r>
            <a:r>
              <a:rPr lang="hu-HU" sz="1700" dirty="0"/>
              <a:t>és </a:t>
            </a:r>
            <a:r>
              <a:rPr lang="hu-HU" sz="1700" dirty="0" smtClean="0"/>
              <a:t>megvalósítása – 1,92 Mrd Ft</a:t>
            </a:r>
            <a:endParaRPr lang="hu-HU" sz="17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700" dirty="0"/>
              <a:t>Szolidáris gazdálkodás és közösség által támogatott </a:t>
            </a:r>
            <a:r>
              <a:rPr lang="hu-HU" sz="1700" dirty="0" smtClean="0"/>
              <a:t>mezőgazdaság – 1,30 Mrd Ft</a:t>
            </a:r>
            <a:endParaRPr lang="hu-HU" sz="17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700" dirty="0"/>
              <a:t>Együttműködések támogatása a </a:t>
            </a:r>
            <a:r>
              <a:rPr lang="hu-HU" sz="1700" dirty="0" smtClean="0"/>
              <a:t>REL és </a:t>
            </a:r>
            <a:r>
              <a:rPr lang="hu-HU" sz="1700" dirty="0"/>
              <a:t>a helyi piacok </a:t>
            </a:r>
            <a:r>
              <a:rPr lang="hu-HU" sz="1700" dirty="0" smtClean="0"/>
              <a:t>kialakításáért</a:t>
            </a:r>
            <a:r>
              <a:rPr lang="hu-HU" sz="1700" dirty="0"/>
              <a:t> </a:t>
            </a:r>
            <a:r>
              <a:rPr lang="hu-HU" sz="1700" dirty="0" smtClean="0"/>
              <a:t>– 3,84 Mrd Ft </a:t>
            </a:r>
            <a:endParaRPr lang="hu-HU" sz="17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700" dirty="0"/>
              <a:t>Védett </a:t>
            </a:r>
            <a:r>
              <a:rPr lang="hu-HU" sz="1700" dirty="0" smtClean="0"/>
              <a:t>őshonos, </a:t>
            </a:r>
            <a:r>
              <a:rPr lang="hu-HU" sz="1700" dirty="0"/>
              <a:t>veszélyeztetett </a:t>
            </a:r>
            <a:r>
              <a:rPr lang="hu-HU" sz="1700" dirty="0" smtClean="0"/>
              <a:t>állatfajták </a:t>
            </a:r>
            <a:r>
              <a:rPr lang="hu-HU" sz="1700" dirty="0"/>
              <a:t>ex situ vagy </a:t>
            </a:r>
            <a:r>
              <a:rPr lang="hu-HU" sz="1700" dirty="0" err="1"/>
              <a:t>in</a:t>
            </a:r>
            <a:r>
              <a:rPr lang="hu-HU" sz="1700" dirty="0"/>
              <a:t> vitro </a:t>
            </a:r>
            <a:r>
              <a:rPr lang="hu-HU" sz="1700" dirty="0" smtClean="0"/>
              <a:t>megőrzése</a:t>
            </a:r>
            <a:r>
              <a:rPr lang="hu-HU" sz="1700" dirty="0"/>
              <a:t> </a:t>
            </a:r>
            <a:r>
              <a:rPr lang="hu-HU" sz="1700" dirty="0" smtClean="0"/>
              <a:t>– 3,83 Mrd Ft</a:t>
            </a:r>
            <a:endParaRPr lang="hu-HU" sz="1700" dirty="0"/>
          </a:p>
        </p:txBody>
      </p:sp>
    </p:spTree>
    <p:extLst>
      <p:ext uri="{BB962C8B-B14F-4D97-AF65-F5344CB8AC3E}">
        <p14:creationId xmlns:p14="http://schemas.microsoft.com/office/powerpoint/2010/main" val="26355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1541823" y="1701388"/>
            <a:ext cx="6104428" cy="43088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hu-HU" sz="2200" b="1" dirty="0" smtClean="0">
                <a:latin typeface="Franklin Gothic Medium (Szövegtörzs)"/>
              </a:rPr>
              <a:t>Tervezett döntések 2018. I. negyedév végéig</a:t>
            </a:r>
            <a:endParaRPr lang="hu-HU" sz="2200" b="1" dirty="0">
              <a:latin typeface="Franklin Gothic Medium (Szövegtörzs)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485367" y="2492896"/>
            <a:ext cx="8352928" cy="369331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endParaRPr lang="hu-HU" dirty="0" smtClean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hu-HU" dirty="0" smtClean="0"/>
              <a:t>Fiatal mezőgazdasági termelők számára nyújtott induló támogatás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hu-HU" dirty="0" smtClean="0"/>
              <a:t>Mezőgazdasági vízgazdálkodás fejlesztése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hu-HU" dirty="0" smtClean="0"/>
              <a:t>Nem mezőgazdasági tevékenységek fejlesztése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hu-HU" dirty="0" smtClean="0"/>
              <a:t>Erdészeti technológiákra, valamint erdei termékek feldolgozására és piaci értékesítésére irányuló beruházások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hu-HU" dirty="0" smtClean="0"/>
              <a:t>Helyi piacok és közétkeztetés fejlesztése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hu-HU" dirty="0" smtClean="0"/>
              <a:t>Termelői csoportok és szervezetek létrehozása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hu-HU" dirty="0" smtClean="0"/>
              <a:t>Éghajlatváltozáshoz kapcsolódó és időjárási kockázatok megelőzését szolgáló beruházások támogatása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hu-HU" dirty="0"/>
              <a:t>Tanyák  háztartási léptékű villamos energia, és vízellátás, </a:t>
            </a:r>
            <a:r>
              <a:rPr lang="hu-HU" dirty="0" smtClean="0"/>
              <a:t>valamint </a:t>
            </a:r>
            <a:r>
              <a:rPr lang="hu-HU" dirty="0"/>
              <a:t>a szennyvízkezelés fejlesztései </a:t>
            </a:r>
            <a:endParaRPr lang="hu-HU" dirty="0" smtClean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351065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 txBox="1">
            <a:spLocks/>
          </p:cNvSpPr>
          <p:nvPr/>
        </p:nvSpPr>
        <p:spPr bwMode="auto">
          <a:xfrm>
            <a:off x="1677968" y="764704"/>
            <a:ext cx="6912769" cy="864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3000" b="1" dirty="0">
                <a:solidFill>
                  <a:srgbClr val="3E3D2D"/>
                </a:solidFill>
                <a:latin typeface="Franklin Gothic Medium"/>
                <a:ea typeface="Verdana" pitchFamily="34" charset="0"/>
                <a:cs typeface="Verdana" pitchFamily="34" charset="0"/>
              </a:rPr>
              <a:t>Köszönöm megtisztelő figyelmüket!</a:t>
            </a:r>
          </a:p>
        </p:txBody>
      </p:sp>
      <p:sp>
        <p:nvSpPr>
          <p:cNvPr id="39939" name="Subtitle 2"/>
          <p:cNvSpPr>
            <a:spLocks/>
          </p:cNvSpPr>
          <p:nvPr/>
        </p:nvSpPr>
        <p:spPr bwMode="auto">
          <a:xfrm>
            <a:off x="1979613" y="2420938"/>
            <a:ext cx="5184775" cy="110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939649706"/>
              </p:ext>
            </p:extLst>
          </p:nvPr>
        </p:nvGraphicFramePr>
        <p:xfrm>
          <a:off x="3406150" y="1653884"/>
          <a:ext cx="5990386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Szövegdoboz 8"/>
          <p:cNvSpPr txBox="1"/>
          <p:nvPr/>
        </p:nvSpPr>
        <p:spPr>
          <a:xfrm>
            <a:off x="-36884" y="1772816"/>
            <a:ext cx="52565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dirty="0" smtClean="0">
                <a:solidFill>
                  <a:srgbClr val="FEA022">
                    <a:lumMod val="50000"/>
                  </a:srgbClr>
                </a:solidFill>
                <a:latin typeface="Cambria" panose="02040503050406030204" pitchFamily="18" charset="0"/>
              </a:rPr>
              <a:t>Miniszterelnökség</a:t>
            </a:r>
          </a:p>
          <a:p>
            <a:pPr algn="ctr"/>
            <a:r>
              <a:rPr lang="hu-HU" sz="2000" dirty="0" smtClean="0">
                <a:solidFill>
                  <a:srgbClr val="FEA022">
                    <a:lumMod val="50000"/>
                  </a:srgbClr>
                </a:solidFill>
                <a:latin typeface="Cambria" panose="02040503050406030204" pitchFamily="18" charset="0"/>
              </a:rPr>
              <a:t>Agrár-vidékfejlesztésért felelős Államtitkárság</a:t>
            </a:r>
          </a:p>
          <a:p>
            <a:pPr algn="ctr"/>
            <a:r>
              <a:rPr lang="hu-HU" sz="2000" dirty="0" smtClean="0">
                <a:solidFill>
                  <a:srgbClr val="FEA022">
                    <a:lumMod val="50000"/>
                  </a:srgbClr>
                </a:solidFill>
                <a:latin typeface="Cambria" panose="02040503050406030204" pitchFamily="18" charset="0"/>
              </a:rPr>
              <a:t>6000 Kecskemét, Ipoly u. 1.</a:t>
            </a:r>
            <a:endParaRPr lang="hu-HU" sz="2000" dirty="0">
              <a:solidFill>
                <a:srgbClr val="FEA022">
                  <a:lumMod val="50000"/>
                </a:srgb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769" y="2932496"/>
            <a:ext cx="4825279" cy="383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467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1403648" y="1412776"/>
            <a:ext cx="6423279" cy="43088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200" b="1" dirty="0" smtClean="0">
                <a:solidFill>
                  <a:schemeClr val="bg1"/>
                </a:solidFill>
              </a:rPr>
              <a:t>A Vidékfejlesztési Program 2014-2020 célkitűzései</a:t>
            </a:r>
            <a:endParaRPr lang="hu-HU" sz="2200" b="1" dirty="0">
              <a:solidFill>
                <a:schemeClr val="bg1"/>
              </a:solidFill>
            </a:endParaRPr>
          </a:p>
        </p:txBody>
      </p:sp>
      <p:sp>
        <p:nvSpPr>
          <p:cNvPr id="6" name="Lekerekített téglalap 5"/>
          <p:cNvSpPr/>
          <p:nvPr/>
        </p:nvSpPr>
        <p:spPr>
          <a:xfrm>
            <a:off x="87643" y="2204864"/>
            <a:ext cx="8948853" cy="410445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hu-HU" dirty="0" smtClean="0"/>
              <a:t>A rendelkezésre álló keretösszeg mintegy </a:t>
            </a:r>
            <a:r>
              <a:rPr lang="hu-HU" b="1" dirty="0" smtClean="0"/>
              <a:t>1300 milliárd forint.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hu-HU" dirty="0" smtClean="0"/>
              <a:t>Legfontosabb célkitűzés a vidéki munkahelyteremtés, munkahelyek megőrzése és fejlesztése </a:t>
            </a:r>
            <a:r>
              <a:rPr lang="hu-HU" b="1" dirty="0" smtClean="0"/>
              <a:t>(munkaigényes ágazatok: kertészet, állattenyésztés, élelmiszeripar); 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hu-HU" dirty="0"/>
              <a:t>A források </a:t>
            </a:r>
            <a:r>
              <a:rPr lang="hu-HU" b="1" dirty="0"/>
              <a:t>több mint 50%-ban beruházásokra </a:t>
            </a:r>
            <a:r>
              <a:rPr lang="hu-HU" dirty="0"/>
              <a:t>lettek </a:t>
            </a:r>
            <a:r>
              <a:rPr lang="hu-HU" dirty="0" smtClean="0"/>
              <a:t>elkülönítve (az EU átlag felett!)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hu-HU" dirty="0" smtClean="0"/>
              <a:t>Mikro-, kis- és középvállalkozások kiemelt fejlesztése, differenciált segítése</a:t>
            </a:r>
            <a:r>
              <a:rPr lang="hu-HU" dirty="0"/>
              <a:t> </a:t>
            </a:r>
            <a:r>
              <a:rPr lang="hu-HU" b="1" dirty="0" smtClean="0"/>
              <a:t>(80-20% a beruházások esetén);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hu-HU" dirty="0" smtClean="0"/>
              <a:t>Versenyképesség javítása;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hu-HU" dirty="0" smtClean="0"/>
              <a:t>Termelési és  jövedelembiztonság; 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hu-HU" b="1" dirty="0" smtClean="0"/>
              <a:t>Környezetkímélő gazdálkodás </a:t>
            </a:r>
            <a:r>
              <a:rPr lang="hu-HU" dirty="0" smtClean="0"/>
              <a:t>= erőforrás-hatékonyság; klímavédelem - vidéki településeken helyi alapanyagok, szolgáltatások, megújuló erőforrások és együttműködések.</a:t>
            </a:r>
          </a:p>
        </p:txBody>
      </p:sp>
    </p:spTree>
    <p:extLst>
      <p:ext uri="{BB962C8B-B14F-4D97-AF65-F5344CB8AC3E}">
        <p14:creationId xmlns:p14="http://schemas.microsoft.com/office/powerpoint/2010/main" val="297305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doboz 6"/>
          <p:cNvSpPr txBox="1"/>
          <p:nvPr/>
        </p:nvSpPr>
        <p:spPr>
          <a:xfrm>
            <a:off x="938336" y="779424"/>
            <a:ext cx="7129086" cy="41549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100" b="1" dirty="0" smtClean="0">
                <a:solidFill>
                  <a:schemeClr val="bg1"/>
                </a:solidFill>
              </a:rPr>
              <a:t>A Vidékfejlesztési Program végrehajtása – 2018. február 10.</a:t>
            </a:r>
            <a:endParaRPr lang="hu-HU" sz="2100" b="1" dirty="0">
              <a:solidFill>
                <a:schemeClr val="bg1"/>
              </a:solidFill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323528" y="4602262"/>
            <a:ext cx="8136904" cy="43088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100" b="1" dirty="0" smtClean="0">
                <a:solidFill>
                  <a:schemeClr val="bg1"/>
                </a:solidFill>
              </a:rPr>
              <a:t>A Vidékfejlesztési Program kerete ~ 1300 milliárd forint</a:t>
            </a:r>
            <a:endParaRPr lang="hu-HU" sz="2100" b="1" dirty="0">
              <a:solidFill>
                <a:schemeClr val="bg1"/>
              </a:solidFill>
            </a:endParaRPr>
          </a:p>
        </p:txBody>
      </p:sp>
      <p:sp>
        <p:nvSpPr>
          <p:cNvPr id="9" name="Téglalap 8"/>
          <p:cNvSpPr/>
          <p:nvPr/>
        </p:nvSpPr>
        <p:spPr>
          <a:xfrm>
            <a:off x="323528" y="5486332"/>
            <a:ext cx="3776883" cy="9694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u-HU" sz="1900" dirty="0" smtClean="0"/>
              <a:t>Beruházási pályázatok:</a:t>
            </a:r>
          </a:p>
          <a:p>
            <a:pPr algn="ctr"/>
            <a:r>
              <a:rPr lang="hu-HU" sz="1900" b="1" dirty="0" smtClean="0"/>
              <a:t>678 milliárd Ft</a:t>
            </a:r>
          </a:p>
          <a:p>
            <a:pPr algn="ctr"/>
            <a:r>
              <a:rPr lang="hu-HU" sz="1900" dirty="0" smtClean="0"/>
              <a:t>Döntések: </a:t>
            </a:r>
            <a:r>
              <a:rPr lang="hu-HU" sz="1900" b="1" dirty="0" smtClean="0"/>
              <a:t>494 milliárd Ft (72%)</a:t>
            </a:r>
            <a:endParaRPr lang="hu-HU" sz="1900" b="1" dirty="0"/>
          </a:p>
        </p:txBody>
      </p:sp>
      <p:sp>
        <p:nvSpPr>
          <p:cNvPr id="10" name="Téglalap 9"/>
          <p:cNvSpPr/>
          <p:nvPr/>
        </p:nvSpPr>
        <p:spPr>
          <a:xfrm>
            <a:off x="4352114" y="5486332"/>
            <a:ext cx="4108318" cy="9694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u-HU" sz="1900" dirty="0" smtClean="0"/>
              <a:t>Normatív és egyéb pályázatok:</a:t>
            </a:r>
          </a:p>
          <a:p>
            <a:pPr algn="ctr"/>
            <a:r>
              <a:rPr lang="hu-HU" sz="1900" b="1" dirty="0" smtClean="0"/>
              <a:t>646 milliárd Ft</a:t>
            </a:r>
          </a:p>
          <a:p>
            <a:pPr algn="ctr"/>
            <a:r>
              <a:rPr lang="hu-HU" sz="1900" dirty="0" smtClean="0"/>
              <a:t>Döntések: </a:t>
            </a:r>
            <a:r>
              <a:rPr lang="hu-HU" sz="1900" b="1" dirty="0" smtClean="0"/>
              <a:t>625 milliárd Ft (97%)</a:t>
            </a:r>
            <a:endParaRPr lang="hu-HU" sz="1900" b="1" dirty="0"/>
          </a:p>
        </p:txBody>
      </p:sp>
      <p:cxnSp>
        <p:nvCxnSpPr>
          <p:cNvPr id="11" name="Egyenes összekötő nyíllal 10"/>
          <p:cNvCxnSpPr>
            <a:endCxn id="9" idx="0"/>
          </p:cNvCxnSpPr>
          <p:nvPr/>
        </p:nvCxnSpPr>
        <p:spPr>
          <a:xfrm flipH="1">
            <a:off x="2211970" y="5033149"/>
            <a:ext cx="2140144" cy="4531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Egyenes összekötő nyíllal 11"/>
          <p:cNvCxnSpPr>
            <a:endCxn id="10" idx="0"/>
          </p:cNvCxnSpPr>
          <p:nvPr/>
        </p:nvCxnSpPr>
        <p:spPr>
          <a:xfrm>
            <a:off x="4352114" y="5033149"/>
            <a:ext cx="2054159" cy="4531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4" name="Lekerekített téglalap 23"/>
          <p:cNvSpPr/>
          <p:nvPr/>
        </p:nvSpPr>
        <p:spPr>
          <a:xfrm>
            <a:off x="35202" y="1340768"/>
            <a:ext cx="8935354" cy="316835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hu-HU" sz="1900" b="1" dirty="0" smtClean="0"/>
              <a:t>71 megjelent pályázat, 1367 milliárd forintos </a:t>
            </a:r>
            <a:r>
              <a:rPr lang="hu-HU" sz="1900" dirty="0" smtClean="0"/>
              <a:t>keretösszeggel (teljes keret 105%-a).</a:t>
            </a:r>
            <a:endParaRPr lang="hu-HU" sz="1900" b="1" dirty="0" smtClean="0"/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hu-HU" sz="1900" dirty="0" smtClean="0"/>
              <a:t>Ebből 40 lezárt pályázat, 1015 milliárd forintos keretösszeggel (a keret 78%-a).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hu-HU" sz="1900" b="1" dirty="0" smtClean="0"/>
              <a:t>29 nyitott pályázat, 313 milliárd forintos </a:t>
            </a:r>
            <a:r>
              <a:rPr lang="hu-HU" sz="1900" dirty="0" smtClean="0"/>
              <a:t>keretösszeggel (a keret 24%-a).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hu-HU" sz="1900" b="1" dirty="0" smtClean="0"/>
              <a:t>A kötelezettségvállalás </a:t>
            </a:r>
            <a:r>
              <a:rPr lang="hu-HU" sz="1900" dirty="0" smtClean="0"/>
              <a:t>nagysága </a:t>
            </a:r>
            <a:r>
              <a:rPr lang="hu-HU" sz="1900" b="1" dirty="0" smtClean="0"/>
              <a:t>1132 milliárd forint </a:t>
            </a:r>
            <a:r>
              <a:rPr lang="hu-HU" sz="1900" dirty="0" smtClean="0"/>
              <a:t>(a keret </a:t>
            </a:r>
            <a:r>
              <a:rPr lang="hu-HU" sz="1900" dirty="0"/>
              <a:t>8</a:t>
            </a:r>
            <a:r>
              <a:rPr lang="hu-HU" sz="1900" dirty="0" smtClean="0"/>
              <a:t>7%-a).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hu-HU" sz="1900" b="1" dirty="0" smtClean="0"/>
              <a:t>A kifizetés </a:t>
            </a:r>
            <a:r>
              <a:rPr lang="hu-HU" sz="1900" dirty="0" smtClean="0"/>
              <a:t>nagysága </a:t>
            </a:r>
            <a:r>
              <a:rPr lang="hu-HU" sz="1900" b="1" dirty="0" smtClean="0"/>
              <a:t>209 milliárd forint </a:t>
            </a:r>
            <a:r>
              <a:rPr lang="hu-HU" sz="1900" dirty="0" smtClean="0"/>
              <a:t>(a keret 16%).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hu-HU" sz="1900" dirty="0" smtClean="0"/>
              <a:t>Eddig mintegy 213 ezer db beérkezett és </a:t>
            </a:r>
            <a:r>
              <a:rPr lang="hu-HU" sz="1900" b="1" dirty="0" smtClean="0"/>
              <a:t>169 ezer db támogatott kérelem </a:t>
            </a:r>
            <a:r>
              <a:rPr lang="hu-HU" sz="1900" dirty="0" smtClean="0"/>
              <a:t>( a jogosult kérelmek </a:t>
            </a:r>
            <a:r>
              <a:rPr lang="hu-HU" sz="1900" b="1" dirty="0" smtClean="0"/>
              <a:t>82%!) </a:t>
            </a:r>
            <a:r>
              <a:rPr lang="hu-HU" sz="1900" dirty="0" smtClean="0"/>
              <a:t>Összehasonlításként: </a:t>
            </a:r>
            <a:r>
              <a:rPr lang="hu-HU" sz="1900" b="1" dirty="0" smtClean="0"/>
              <a:t>az összes többi operatív programban összesen mintegy 22 800 db támogatott kérelem van.</a:t>
            </a:r>
          </a:p>
        </p:txBody>
      </p:sp>
    </p:spTree>
    <p:extLst>
      <p:ext uri="{BB962C8B-B14F-4D97-AF65-F5344CB8AC3E}">
        <p14:creationId xmlns:p14="http://schemas.microsoft.com/office/powerpoint/2010/main" val="329737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813551" y="1207679"/>
            <a:ext cx="7488832" cy="41549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2100" b="1" dirty="0" smtClean="0">
                <a:solidFill>
                  <a:schemeClr val="bg1"/>
                </a:solidFill>
              </a:rPr>
              <a:t>Megítélt vidékfejlesztési támogatások Csongrád megyében</a:t>
            </a:r>
            <a:endParaRPr lang="hu-HU" sz="2100" b="1" dirty="0">
              <a:solidFill>
                <a:schemeClr val="bg1"/>
              </a:solidFill>
            </a:endParaRPr>
          </a:p>
        </p:txBody>
      </p:sp>
      <p:sp>
        <p:nvSpPr>
          <p:cNvPr id="7" name="Lekerekített téglalap 6"/>
          <p:cNvSpPr/>
          <p:nvPr/>
        </p:nvSpPr>
        <p:spPr>
          <a:xfrm>
            <a:off x="93471" y="1916832"/>
            <a:ext cx="8928992" cy="36004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hu-HU" sz="1900" dirty="0" smtClean="0"/>
              <a:t>A Vidékfejlesztési Program </a:t>
            </a:r>
            <a:r>
              <a:rPr lang="hu-HU" sz="1900" dirty="0"/>
              <a:t>keretében </a:t>
            </a:r>
            <a:r>
              <a:rPr lang="hu-HU" sz="1900" b="1" dirty="0"/>
              <a:t>a megyei kötelezettségvállalás </a:t>
            </a:r>
            <a:r>
              <a:rPr lang="hu-HU" sz="1900" b="1" dirty="0" smtClean="0"/>
              <a:t>nagysága </a:t>
            </a:r>
            <a:r>
              <a:rPr lang="hu-HU" sz="1900" b="1" dirty="0"/>
              <a:t>33,8 milliárd </a:t>
            </a:r>
            <a:r>
              <a:rPr lang="hu-HU" sz="1900" b="1" dirty="0" smtClean="0"/>
              <a:t>forint</a:t>
            </a:r>
            <a:r>
              <a:rPr lang="hu-HU" sz="1900" b="1" dirty="0"/>
              <a:t>. </a:t>
            </a:r>
            <a:r>
              <a:rPr lang="hu-HU" sz="1900" dirty="0" smtClean="0"/>
              <a:t>Ez összesen </a:t>
            </a:r>
            <a:r>
              <a:rPr lang="hu-HU" sz="1900" b="1" dirty="0" smtClean="0"/>
              <a:t>2456 nyertes </a:t>
            </a:r>
            <a:r>
              <a:rPr lang="hu-HU" sz="1900" dirty="0" smtClean="0"/>
              <a:t>támogatási kérelmet jelent.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hu-HU" sz="1900" dirty="0" smtClean="0"/>
              <a:t>Ebből ez idáig </a:t>
            </a:r>
            <a:r>
              <a:rPr lang="hu-HU" sz="1900" b="1" dirty="0" smtClean="0"/>
              <a:t>20 </a:t>
            </a:r>
            <a:r>
              <a:rPr lang="hu-HU" sz="1900" b="1" dirty="0"/>
              <a:t>milliárd Ft a beruházási jellegű </a:t>
            </a:r>
            <a:r>
              <a:rPr lang="hu-HU" sz="1900" dirty="0"/>
              <a:t>felhíváshoz kapcsolódó támogatás, ami </a:t>
            </a:r>
            <a:r>
              <a:rPr lang="hu-HU" sz="1900" b="1" dirty="0"/>
              <a:t>524 nyertes projekt </a:t>
            </a:r>
            <a:r>
              <a:rPr lang="hu-HU" sz="1900" dirty="0"/>
              <a:t>keretében valósul meg a megyében.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hu-HU" sz="1900" b="1" dirty="0" smtClean="0"/>
              <a:t>A kifizetés </a:t>
            </a:r>
            <a:r>
              <a:rPr lang="hu-HU" sz="1900" dirty="0" smtClean="0"/>
              <a:t>nagysága </a:t>
            </a:r>
            <a:r>
              <a:rPr lang="hu-HU" sz="1900" b="1" dirty="0" smtClean="0"/>
              <a:t>3,9 milliárd forint.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hu-HU" sz="1900" dirty="0" smtClean="0"/>
              <a:t>A </a:t>
            </a:r>
            <a:r>
              <a:rPr lang="hu-HU" sz="1900" dirty="0"/>
              <a:t>döntések folyamatosak, így </a:t>
            </a:r>
            <a:r>
              <a:rPr lang="hu-HU" sz="1900" b="1" dirty="0"/>
              <a:t>a számadatok </a:t>
            </a:r>
            <a:r>
              <a:rPr lang="hu-HU" sz="1900" dirty="0"/>
              <a:t>már a közeljövőben is jelentősen </a:t>
            </a:r>
            <a:r>
              <a:rPr lang="hu-HU" sz="1900" b="1" dirty="0"/>
              <a:t>növekedni fognak</a:t>
            </a:r>
            <a:r>
              <a:rPr lang="hu-HU" sz="1900" b="1" dirty="0" smtClean="0"/>
              <a:t>.</a:t>
            </a:r>
            <a:endParaRPr lang="hu-HU" sz="1900" b="1" dirty="0"/>
          </a:p>
        </p:txBody>
      </p:sp>
    </p:spTree>
    <p:extLst>
      <p:ext uri="{BB962C8B-B14F-4D97-AF65-F5344CB8AC3E}">
        <p14:creationId xmlns:p14="http://schemas.microsoft.com/office/powerpoint/2010/main" val="331909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lipszis 9"/>
          <p:cNvSpPr/>
          <p:nvPr/>
        </p:nvSpPr>
        <p:spPr>
          <a:xfrm>
            <a:off x="4848297" y="1055384"/>
            <a:ext cx="2434774" cy="876837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5495" y="792293"/>
            <a:ext cx="6845694" cy="350754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l"/>
            <a:r>
              <a:rPr lang="hu-HU" sz="2200" b="1" dirty="0" smtClean="0">
                <a:solidFill>
                  <a:schemeClr val="bg1"/>
                </a:solidFill>
              </a:rPr>
              <a:t>I. Agrár-környezetgazdálkodási kifizetés I. II. </a:t>
            </a:r>
            <a:r>
              <a:rPr lang="hu-HU" sz="2200" b="1" dirty="0">
                <a:solidFill>
                  <a:schemeClr val="bg1"/>
                </a:solidFill>
              </a:rPr>
              <a:t>– 2015, </a:t>
            </a:r>
            <a:r>
              <a:rPr lang="hu-HU" sz="2200" b="1" dirty="0" smtClean="0">
                <a:solidFill>
                  <a:schemeClr val="bg1"/>
                </a:solidFill>
              </a:rPr>
              <a:t>2016</a:t>
            </a:r>
            <a:endParaRPr lang="hu-HU" sz="2200" b="1" dirty="0">
              <a:solidFill>
                <a:schemeClr val="bg1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5292079" y="1170636"/>
            <a:ext cx="15219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b="1" dirty="0" smtClean="0"/>
              <a:t>Forráslekötés:</a:t>
            </a:r>
          </a:p>
          <a:p>
            <a:pPr algn="ctr"/>
            <a:r>
              <a:rPr lang="hu-HU" b="1" dirty="0" smtClean="0"/>
              <a:t>274 Mrd Ft</a:t>
            </a:r>
            <a:endParaRPr lang="hu-HU" b="1" dirty="0"/>
          </a:p>
        </p:txBody>
      </p:sp>
      <p:sp>
        <p:nvSpPr>
          <p:cNvPr id="7" name="Ellipszis 6"/>
          <p:cNvSpPr/>
          <p:nvPr/>
        </p:nvSpPr>
        <p:spPr>
          <a:xfrm>
            <a:off x="2915816" y="1452276"/>
            <a:ext cx="2520279" cy="857425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Szövegdoboz 7"/>
          <p:cNvSpPr txBox="1"/>
          <p:nvPr/>
        </p:nvSpPr>
        <p:spPr>
          <a:xfrm>
            <a:off x="3059831" y="1560790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Forráslekötés</a:t>
            </a:r>
          </a:p>
          <a:p>
            <a:pPr algn="ctr"/>
            <a:r>
              <a:rPr lang="hu-HU" dirty="0" smtClean="0"/>
              <a:t>AKG I.: </a:t>
            </a:r>
            <a:r>
              <a:rPr lang="hu-HU" b="1" dirty="0" smtClean="0"/>
              <a:t>205 Mrd Ft</a:t>
            </a:r>
            <a:endParaRPr lang="hu-HU" b="1" dirty="0"/>
          </a:p>
        </p:txBody>
      </p:sp>
      <p:sp>
        <p:nvSpPr>
          <p:cNvPr id="20" name="Ellipszis 19"/>
          <p:cNvSpPr/>
          <p:nvPr/>
        </p:nvSpPr>
        <p:spPr>
          <a:xfrm>
            <a:off x="6719160" y="1458212"/>
            <a:ext cx="2245328" cy="851489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Szövegdoboz 20"/>
          <p:cNvSpPr txBox="1"/>
          <p:nvPr/>
        </p:nvSpPr>
        <p:spPr>
          <a:xfrm>
            <a:off x="6908606" y="1557822"/>
            <a:ext cx="1887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Forráslekötés</a:t>
            </a:r>
          </a:p>
          <a:p>
            <a:pPr algn="ctr"/>
            <a:r>
              <a:rPr lang="hu-HU" dirty="0" smtClean="0"/>
              <a:t>AKG II.: </a:t>
            </a:r>
            <a:r>
              <a:rPr lang="hu-HU" b="1" dirty="0" smtClean="0"/>
              <a:t>69 Mrd Ft</a:t>
            </a:r>
            <a:endParaRPr lang="hu-HU" b="1" dirty="0"/>
          </a:p>
        </p:txBody>
      </p:sp>
      <p:sp>
        <p:nvSpPr>
          <p:cNvPr id="12" name="Ellipszis 11"/>
          <p:cNvSpPr/>
          <p:nvPr/>
        </p:nvSpPr>
        <p:spPr>
          <a:xfrm>
            <a:off x="6814035" y="4352363"/>
            <a:ext cx="2066248" cy="876837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7080846" y="4505393"/>
            <a:ext cx="15219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b="1" dirty="0" smtClean="0"/>
              <a:t>Forráslekötés:</a:t>
            </a:r>
          </a:p>
          <a:p>
            <a:pPr algn="ctr"/>
            <a:r>
              <a:rPr lang="hu-HU" b="1" dirty="0" smtClean="0"/>
              <a:t>62 Mrd Ft</a:t>
            </a:r>
            <a:endParaRPr lang="hu-HU" b="1" dirty="0"/>
          </a:p>
        </p:txBody>
      </p:sp>
      <p:sp>
        <p:nvSpPr>
          <p:cNvPr id="17" name="Téglalap 16"/>
          <p:cNvSpPr/>
          <p:nvPr/>
        </p:nvSpPr>
        <p:spPr>
          <a:xfrm>
            <a:off x="59206" y="5229200"/>
            <a:ext cx="8963946" cy="14773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hu-HU" b="1" dirty="0">
                <a:solidFill>
                  <a:prstClr val="black"/>
                </a:solidFill>
              </a:rPr>
              <a:t>A keretösszeget a Kormány </a:t>
            </a:r>
            <a:r>
              <a:rPr lang="hu-HU" dirty="0">
                <a:solidFill>
                  <a:prstClr val="black"/>
                </a:solidFill>
              </a:rPr>
              <a:t>a korábbi időszakhoz képest </a:t>
            </a:r>
            <a:r>
              <a:rPr lang="hu-HU" b="1" dirty="0">
                <a:solidFill>
                  <a:prstClr val="black"/>
                </a:solidFill>
              </a:rPr>
              <a:t>több mint háromszorosára növelte.</a:t>
            </a:r>
            <a:endParaRPr lang="hu-HU" dirty="0">
              <a:solidFill>
                <a:prstClr val="black"/>
              </a:solidFill>
            </a:endParaRPr>
          </a:p>
          <a:p>
            <a:pPr lvl="0"/>
            <a:r>
              <a:rPr lang="hu-HU" dirty="0">
                <a:solidFill>
                  <a:prstClr val="black"/>
                </a:solidFill>
              </a:rPr>
              <a:t>A 2242 db </a:t>
            </a:r>
            <a:r>
              <a:rPr lang="hu-HU" dirty="0" smtClean="0">
                <a:solidFill>
                  <a:prstClr val="black"/>
                </a:solidFill>
              </a:rPr>
              <a:t>kérelemből </a:t>
            </a:r>
            <a:r>
              <a:rPr lang="hu-HU" b="1" dirty="0">
                <a:solidFill>
                  <a:prstClr val="black"/>
                </a:solidFill>
              </a:rPr>
              <a:t>2210 nyert (99%).  </a:t>
            </a:r>
            <a:r>
              <a:rPr lang="hu-HU" dirty="0" smtClean="0">
                <a:solidFill>
                  <a:prstClr val="black"/>
                </a:solidFill>
              </a:rPr>
              <a:t>Az összes </a:t>
            </a:r>
            <a:r>
              <a:rPr lang="hu-HU" dirty="0">
                <a:solidFill>
                  <a:prstClr val="black"/>
                </a:solidFill>
              </a:rPr>
              <a:t>rangsorba állított </a:t>
            </a:r>
            <a:r>
              <a:rPr lang="hu-HU" dirty="0" smtClean="0">
                <a:solidFill>
                  <a:prstClr val="black"/>
                </a:solidFill>
              </a:rPr>
              <a:t>kérelem nyert!</a:t>
            </a:r>
          </a:p>
          <a:p>
            <a:pPr lvl="0"/>
            <a:r>
              <a:rPr lang="hu-HU" dirty="0" smtClean="0">
                <a:solidFill>
                  <a:prstClr val="black"/>
                </a:solidFill>
              </a:rPr>
              <a:t>Az összes támogatott terület </a:t>
            </a:r>
            <a:r>
              <a:rPr lang="hu-HU" b="1" dirty="0" smtClean="0">
                <a:solidFill>
                  <a:prstClr val="black"/>
                </a:solidFill>
              </a:rPr>
              <a:t>közel 123 ezer hektár.</a:t>
            </a:r>
          </a:p>
          <a:p>
            <a:pPr lvl="0"/>
            <a:r>
              <a:rPr lang="hu-HU" b="1" dirty="0" smtClean="0">
                <a:solidFill>
                  <a:prstClr val="black"/>
                </a:solidFill>
              </a:rPr>
              <a:t>Csongrád megyében 52 támogatott kérelem született, mintegy 726 millió forint értékben. A bevont terület nagysága 1 714 ha.</a:t>
            </a:r>
            <a:endParaRPr lang="hu-HU" b="1" dirty="0" smtClean="0"/>
          </a:p>
        </p:txBody>
      </p:sp>
      <p:sp>
        <p:nvSpPr>
          <p:cNvPr id="19" name="Téglalap 18"/>
          <p:cNvSpPr/>
          <p:nvPr/>
        </p:nvSpPr>
        <p:spPr>
          <a:xfrm>
            <a:off x="107504" y="3923764"/>
            <a:ext cx="8915648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hu-HU" dirty="0" smtClean="0">
                <a:solidFill>
                  <a:prstClr val="black"/>
                </a:solidFill>
              </a:rPr>
              <a:t>A gazdálkodók </a:t>
            </a:r>
            <a:r>
              <a:rPr lang="hu-HU" b="1" dirty="0" smtClean="0">
                <a:solidFill>
                  <a:prstClr val="black"/>
                </a:solidFill>
              </a:rPr>
              <a:t>99%-a 300 hektár alatti földterülettel nyert, </a:t>
            </a:r>
            <a:r>
              <a:rPr lang="hu-HU" dirty="0" smtClean="0">
                <a:solidFill>
                  <a:prstClr val="black"/>
                </a:solidFill>
              </a:rPr>
              <a:t>ez a támogatások mintegy 90%-a. </a:t>
            </a:r>
            <a:endParaRPr lang="hu-HU" dirty="0">
              <a:solidFill>
                <a:prstClr val="black"/>
              </a:solidFill>
            </a:endParaRPr>
          </a:p>
        </p:txBody>
      </p:sp>
      <p:graphicFrame>
        <p:nvGraphicFramePr>
          <p:cNvPr id="23" name="Táblázat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21805"/>
              </p:ext>
            </p:extLst>
          </p:nvPr>
        </p:nvGraphicFramePr>
        <p:xfrm>
          <a:off x="90510" y="2420888"/>
          <a:ext cx="8945986" cy="1370441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864096"/>
                <a:gridCol w="936104"/>
                <a:gridCol w="1368152"/>
                <a:gridCol w="1008112"/>
                <a:gridCol w="1440160"/>
                <a:gridCol w="1584176"/>
                <a:gridCol w="1745186"/>
              </a:tblGrid>
              <a:tr h="100811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hu-HU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AKG I -</a:t>
                      </a:r>
                      <a:r>
                        <a:rPr lang="hu-HU" sz="15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hu-HU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II.</a:t>
                      </a:r>
                      <a:r>
                        <a:rPr lang="hu-HU" sz="15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hu-HU" sz="15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44450" marR="44450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hu-HU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Támogatott kérelmek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hu-HU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(db)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hu-HU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Támogatott kérelmek 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hu-HU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Csongrád megye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hu-HU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(db)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</a:rPr>
                        <a:t>Támogatott </a:t>
                      </a:r>
                      <a:r>
                        <a:rPr lang="hu-HU" sz="1400">
                          <a:solidFill>
                            <a:schemeClr val="tx1"/>
                          </a:solidFill>
                          <a:effectLst/>
                        </a:rPr>
                        <a:t>terület </a:t>
                      </a:r>
                      <a:endParaRPr lang="hu-HU" sz="14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smtClean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hu-HU" sz="1400" dirty="0" smtClean="0">
                          <a:solidFill>
                            <a:schemeClr val="tx1"/>
                          </a:solidFill>
                          <a:effectLst/>
                        </a:rPr>
                        <a:t>ha)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Támogatott terület</a:t>
                      </a:r>
                      <a:r>
                        <a:rPr lang="hu-HU" sz="14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Csongrád megye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(ha)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solidFill>
                            <a:schemeClr val="tx1"/>
                          </a:solidFill>
                          <a:effectLst/>
                        </a:rPr>
                        <a:t>Támogatási összeg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solidFill>
                            <a:schemeClr val="tx1"/>
                          </a:solidFill>
                          <a:effectLst/>
                        </a:rPr>
                        <a:t>(Ft)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Támogatási</a:t>
                      </a:r>
                      <a:r>
                        <a:rPr lang="hu-HU" sz="14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összeg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Csongrád megye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(Ft)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/>
                    </a:solidFill>
                  </a:tcPr>
                </a:tc>
              </a:tr>
              <a:tr h="362329"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13721</a:t>
                      </a:r>
                      <a:endParaRPr lang="hu-H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293</a:t>
                      </a:r>
                      <a:endParaRPr lang="hu-H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658 122</a:t>
                      </a:r>
                      <a:endParaRPr lang="hu-H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13 786</a:t>
                      </a:r>
                      <a:endParaRPr lang="hu-H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274 027 428 123</a:t>
                      </a:r>
                      <a:endParaRPr lang="hu-H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5 604 006 163</a:t>
                      </a:r>
                      <a:endParaRPr lang="hu-H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/>
                    </a:solidFill>
                  </a:tcPr>
                </a:tc>
              </a:tr>
            </a:tbl>
          </a:graphicData>
        </a:graphic>
      </p:graphicFrame>
      <p:sp>
        <p:nvSpPr>
          <p:cNvPr id="5" name="Téglalap 4"/>
          <p:cNvSpPr/>
          <p:nvPr/>
        </p:nvSpPr>
        <p:spPr>
          <a:xfrm>
            <a:off x="59206" y="4613116"/>
            <a:ext cx="6937145" cy="43088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hu-HU" sz="2200" b="1" dirty="0"/>
              <a:t>Ökológiai gazdálkodásra történő áttérés, </a:t>
            </a:r>
            <a:r>
              <a:rPr lang="hu-HU" sz="2200" b="1" dirty="0" smtClean="0"/>
              <a:t>fenntartás - 2015</a:t>
            </a:r>
            <a:endParaRPr lang="hu-HU" sz="2200" b="1" dirty="0"/>
          </a:p>
        </p:txBody>
      </p:sp>
    </p:spTree>
    <p:extLst>
      <p:ext uri="{BB962C8B-B14F-4D97-AF65-F5344CB8AC3E}">
        <p14:creationId xmlns:p14="http://schemas.microsoft.com/office/powerpoint/2010/main" val="191464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0" y="430209"/>
            <a:ext cx="6588224" cy="73866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hu-HU" sz="2100" b="1" dirty="0" smtClean="0"/>
              <a:t>II. Mezőgazdasági </a:t>
            </a:r>
            <a:r>
              <a:rPr lang="hu-HU" sz="2100" b="1" dirty="0"/>
              <a:t>termékek értéknövelése és erőforrás-hatékonyság elősegítése a </a:t>
            </a:r>
            <a:r>
              <a:rPr lang="hu-HU" sz="2100" b="1" dirty="0" smtClean="0"/>
              <a:t>feldolgozásban (ÉLIP)</a:t>
            </a:r>
            <a:endParaRPr lang="hu-HU" sz="2100" b="1" dirty="0"/>
          </a:p>
        </p:txBody>
      </p:sp>
      <p:sp>
        <p:nvSpPr>
          <p:cNvPr id="10" name="Téglalap 9"/>
          <p:cNvSpPr/>
          <p:nvPr/>
        </p:nvSpPr>
        <p:spPr>
          <a:xfrm>
            <a:off x="183275" y="1268760"/>
            <a:ext cx="8724148" cy="132343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2000" dirty="0" smtClean="0"/>
              <a:t>1-4 szakasz </a:t>
            </a:r>
            <a:r>
              <a:rPr lang="hu-HU" sz="2000" b="1" dirty="0" smtClean="0"/>
              <a:t>eddigi eredményei </a:t>
            </a:r>
            <a:r>
              <a:rPr lang="hu-HU" sz="2000" dirty="0" smtClean="0"/>
              <a:t>együtt: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dirty="0" smtClean="0"/>
              <a:t>összesen </a:t>
            </a:r>
            <a:r>
              <a:rPr lang="hu-HU" sz="2000" dirty="0"/>
              <a:t>1400 db beérkezett, közel 900 jogosult </a:t>
            </a:r>
            <a:r>
              <a:rPr lang="hu-HU" sz="2000" dirty="0" smtClean="0"/>
              <a:t>kérelem, ebből: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b="1" dirty="0" smtClean="0"/>
              <a:t>618 db </a:t>
            </a:r>
            <a:r>
              <a:rPr lang="hu-HU" sz="2000" b="1" dirty="0"/>
              <a:t>nyertes </a:t>
            </a:r>
            <a:r>
              <a:rPr lang="hu-HU" sz="2000" b="1" dirty="0" smtClean="0"/>
              <a:t>kérelem (a jogosult kérelmek 70%-a),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b="1" dirty="0"/>
              <a:t>1</a:t>
            </a:r>
            <a:r>
              <a:rPr lang="hu-HU" sz="2000" b="1" dirty="0" smtClean="0"/>
              <a:t>05 milliárd forint megítélt támogatás.</a:t>
            </a:r>
          </a:p>
        </p:txBody>
      </p:sp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211664"/>
              </p:ext>
            </p:extLst>
          </p:nvPr>
        </p:nvGraphicFramePr>
        <p:xfrm>
          <a:off x="55612" y="2636912"/>
          <a:ext cx="8980884" cy="41740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44180"/>
                <a:gridCol w="1152128"/>
                <a:gridCol w="1512168"/>
                <a:gridCol w="1944216"/>
                <a:gridCol w="1728192"/>
              </a:tblGrid>
              <a:tr h="916927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u="none" strike="noStrike" dirty="0">
                          <a:effectLst/>
                        </a:rPr>
                        <a:t>Élelmiszeripari </a:t>
                      </a:r>
                      <a:r>
                        <a:rPr lang="hu-HU" sz="1600" b="1" u="none" strike="noStrike" dirty="0" smtClean="0">
                          <a:effectLst/>
                        </a:rPr>
                        <a:t>tevékenység</a:t>
                      </a:r>
                      <a:endParaRPr lang="hu-H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u="none" strike="noStrike" dirty="0">
                          <a:effectLst/>
                        </a:rPr>
                        <a:t>Támogatott kérelmek </a:t>
                      </a:r>
                      <a:r>
                        <a:rPr lang="hu-HU" sz="1600" b="1" u="none" strike="noStrike" dirty="0" smtClean="0">
                          <a:effectLst/>
                        </a:rPr>
                        <a:t>(db)</a:t>
                      </a:r>
                      <a:endParaRPr lang="hu-H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Támogatott kérelmek </a:t>
                      </a:r>
                    </a:p>
                    <a:p>
                      <a:pPr algn="ctr" fontAlgn="ctr"/>
                      <a:r>
                        <a:rPr lang="hu-H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Csongrád megye</a:t>
                      </a:r>
                    </a:p>
                    <a:p>
                      <a:pPr algn="ctr" fontAlgn="ctr"/>
                      <a:r>
                        <a:rPr lang="hu-H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(db)</a:t>
                      </a:r>
                      <a:endParaRPr lang="hu-H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u="none" strike="noStrike" dirty="0">
                          <a:effectLst/>
                        </a:rPr>
                        <a:t>Támogatási </a:t>
                      </a:r>
                      <a:r>
                        <a:rPr lang="hu-HU" sz="1600" b="1" u="none" strike="noStrike" dirty="0" smtClean="0">
                          <a:effectLst/>
                        </a:rPr>
                        <a:t>összeg</a:t>
                      </a:r>
                    </a:p>
                    <a:p>
                      <a:pPr algn="ctr" fontAlgn="ctr"/>
                      <a:r>
                        <a:rPr lang="hu-H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(Ft)</a:t>
                      </a:r>
                      <a:endParaRPr lang="hu-H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Támogatási összeg</a:t>
                      </a:r>
                    </a:p>
                    <a:p>
                      <a:pPr algn="ctr" fontAlgn="ctr"/>
                      <a:r>
                        <a:rPr lang="hu-H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Csongrád megye</a:t>
                      </a:r>
                    </a:p>
                    <a:p>
                      <a:pPr algn="ctr" fontAlgn="ctr"/>
                      <a:r>
                        <a:rPr lang="hu-H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(Ft)</a:t>
                      </a:r>
                      <a:endParaRPr lang="hu-H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</a:tr>
              <a:tr h="518881">
                <a:tc>
                  <a:txBody>
                    <a:bodyPr/>
                    <a:lstStyle/>
                    <a:p>
                      <a:pPr algn="l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Gyümölcs-, zöldségfeldolgozás, </a:t>
                      </a:r>
                      <a:endParaRPr lang="hu-HU" sz="15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r>
                        <a:rPr lang="hu-H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hu-HU" sz="15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tartósítás</a:t>
                      </a:r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  <a:endParaRPr lang="hu-HU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 </a:t>
                      </a:r>
                      <a:r>
                        <a:rPr lang="hu-H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241 545 </a:t>
                      </a:r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280</a:t>
                      </a:r>
                      <a:endParaRPr lang="hu-HU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2 012 853 624</a:t>
                      </a:r>
                      <a:endParaRPr lang="hu-HU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48290">
                <a:tc>
                  <a:txBody>
                    <a:bodyPr/>
                    <a:lstStyle/>
                    <a:p>
                      <a:pPr algn="l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Húsfeldolgozás, </a:t>
                      </a:r>
                      <a:r>
                        <a:rPr lang="hu-HU" sz="15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-tartósítás</a:t>
                      </a:r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húskészítmény gyártása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  <a:endParaRPr lang="hu-HU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 </a:t>
                      </a:r>
                      <a:r>
                        <a:rPr lang="hu-H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733 755 </a:t>
                      </a:r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865</a:t>
                      </a:r>
                      <a:endParaRPr lang="hu-HU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1 495 806 389</a:t>
                      </a:r>
                      <a:endParaRPr lang="hu-HU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0445">
                <a:tc>
                  <a:txBody>
                    <a:bodyPr/>
                    <a:lstStyle/>
                    <a:p>
                      <a:pPr algn="l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Tejfeldolgozás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hu-HU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 </a:t>
                      </a:r>
                      <a:r>
                        <a:rPr lang="hu-H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105 210 </a:t>
                      </a:r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840</a:t>
                      </a:r>
                      <a:endParaRPr lang="hu-HU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hu-HU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0445">
                <a:tc>
                  <a:txBody>
                    <a:bodyPr/>
                    <a:lstStyle/>
                    <a:p>
                      <a:pPr algn="l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Italgyártás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hu-HU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 </a:t>
                      </a:r>
                      <a:r>
                        <a:rPr lang="hu-H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493 251 </a:t>
                      </a:r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070</a:t>
                      </a:r>
                      <a:endParaRPr lang="hu-HU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106 557 797</a:t>
                      </a:r>
                      <a:endParaRPr lang="hu-HU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0445">
                <a:tc>
                  <a:txBody>
                    <a:bodyPr/>
                    <a:lstStyle/>
                    <a:p>
                      <a:pPr algn="l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Egyéb élelmiszer gyártása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hu-HU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 </a:t>
                      </a:r>
                      <a:r>
                        <a:rPr lang="hu-H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053 910 </a:t>
                      </a:r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667</a:t>
                      </a:r>
                      <a:endParaRPr lang="hu-HU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565 448 033</a:t>
                      </a:r>
                      <a:endParaRPr lang="hu-HU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0445">
                <a:tc>
                  <a:txBody>
                    <a:bodyPr/>
                    <a:lstStyle/>
                    <a:p>
                      <a:pPr algn="l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Növényi, állati olaj gyártása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hu-HU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</a:t>
                      </a:r>
                      <a:r>
                        <a:rPr lang="hu-H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026 235 680 </a:t>
                      </a:r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hu-HU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457 094</a:t>
                      </a:r>
                      <a:r>
                        <a:rPr lang="hu-HU" sz="1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643</a:t>
                      </a:r>
                      <a:endParaRPr lang="hu-HU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48290">
                <a:tc>
                  <a:txBody>
                    <a:bodyPr/>
                    <a:lstStyle/>
                    <a:p>
                      <a:pPr algn="l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Malomipari termék, keményítő gyártása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hu-HU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</a:t>
                      </a:r>
                      <a:r>
                        <a:rPr lang="hu-H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708 907 246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97 893</a:t>
                      </a:r>
                      <a:r>
                        <a:rPr lang="hu-HU" sz="1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335</a:t>
                      </a:r>
                      <a:endParaRPr lang="hu-HU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0445">
                <a:tc>
                  <a:txBody>
                    <a:bodyPr/>
                    <a:lstStyle/>
                    <a:p>
                      <a:pPr algn="l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Pékáru, tésztafélék gyártása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hu-HU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221 </a:t>
                      </a:r>
                      <a:r>
                        <a:rPr lang="hu-H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701 </a:t>
                      </a:r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862</a:t>
                      </a:r>
                      <a:endParaRPr lang="hu-HU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hu-HU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93781">
                <a:tc>
                  <a:txBody>
                    <a:bodyPr/>
                    <a:lstStyle/>
                    <a:p>
                      <a:pPr algn="l" fontAlgn="b"/>
                      <a:r>
                        <a:rPr lang="hu-HU" sz="1500" b="1" u="none" strike="noStrike" dirty="0" smtClean="0">
                          <a:effectLst/>
                        </a:rPr>
                        <a:t>Összesen:</a:t>
                      </a:r>
                      <a:endParaRPr lang="hu-HU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1" u="none" strike="noStrike" dirty="0">
                          <a:effectLst/>
                        </a:rPr>
                        <a:t>618</a:t>
                      </a:r>
                      <a:endParaRPr lang="hu-HU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  <a:endParaRPr lang="hu-HU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1" u="none" strike="noStrike" dirty="0" smtClean="0">
                          <a:effectLst/>
                        </a:rPr>
                        <a:t>104 </a:t>
                      </a:r>
                      <a:r>
                        <a:rPr lang="hu-HU" sz="1700" b="1" u="none" strike="noStrike" dirty="0">
                          <a:effectLst/>
                        </a:rPr>
                        <a:t>584 518 </a:t>
                      </a:r>
                      <a:r>
                        <a:rPr lang="hu-HU" sz="1700" b="1" u="none" strike="noStrike" dirty="0" smtClean="0">
                          <a:effectLst/>
                        </a:rPr>
                        <a:t>510 </a:t>
                      </a:r>
                      <a:endParaRPr lang="hu-HU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4 735 653 821</a:t>
                      </a:r>
                      <a:endParaRPr lang="hu-HU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6" name="Ellipszis 5"/>
          <p:cNvSpPr/>
          <p:nvPr/>
        </p:nvSpPr>
        <p:spPr>
          <a:xfrm>
            <a:off x="5830166" y="767673"/>
            <a:ext cx="1728192" cy="82058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Szövegdoboz 6"/>
          <p:cNvSpPr txBox="1"/>
          <p:nvPr/>
        </p:nvSpPr>
        <p:spPr>
          <a:xfrm>
            <a:off x="6012160" y="854799"/>
            <a:ext cx="13546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 smtClean="0"/>
              <a:t>Keretösszeg:</a:t>
            </a:r>
          </a:p>
          <a:p>
            <a:pPr algn="ctr"/>
            <a:r>
              <a:rPr lang="hu-HU" b="1" dirty="0" smtClean="0"/>
              <a:t>167 Mrd Ft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294540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72092" y="530096"/>
            <a:ext cx="6300107" cy="769441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/>
            <a:r>
              <a:rPr lang="hu-HU" dirty="0" smtClean="0">
                <a:solidFill>
                  <a:schemeClr val="bg1"/>
                </a:solidFill>
                <a:latin typeface="+mn-lt"/>
              </a:rPr>
              <a:t>III. Állattartáshoz kapcsolódó beruházások döntései </a:t>
            </a:r>
          </a:p>
          <a:p>
            <a:pPr algn="l"/>
            <a:r>
              <a:rPr lang="hu-HU" dirty="0" smtClean="0">
                <a:solidFill>
                  <a:schemeClr val="bg1"/>
                </a:solidFill>
                <a:latin typeface="+mn-lt"/>
              </a:rPr>
              <a:t>2018. február 10-ig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305082" y="4791006"/>
            <a:ext cx="2597993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r>
              <a:rPr lang="hu-HU" sz="1800" dirty="0" smtClean="0"/>
              <a:t>ÁTK - általános</a:t>
            </a:r>
            <a:endParaRPr lang="hu-HU" sz="1800" dirty="0"/>
          </a:p>
        </p:txBody>
      </p:sp>
      <p:sp>
        <p:nvSpPr>
          <p:cNvPr id="7" name="Szövegdoboz 6"/>
          <p:cNvSpPr txBox="1"/>
          <p:nvPr/>
        </p:nvSpPr>
        <p:spPr>
          <a:xfrm>
            <a:off x="305082" y="2667180"/>
            <a:ext cx="2590218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r>
              <a:rPr lang="hu-HU" sz="1800" dirty="0" smtClean="0"/>
              <a:t>Trágyatárolók  építése</a:t>
            </a:r>
            <a:endParaRPr lang="hu-HU" sz="1800" dirty="0"/>
          </a:p>
        </p:txBody>
      </p:sp>
      <p:sp>
        <p:nvSpPr>
          <p:cNvPr id="8" name="Szövegdoboz 7"/>
          <p:cNvSpPr txBox="1"/>
          <p:nvPr/>
        </p:nvSpPr>
        <p:spPr>
          <a:xfrm>
            <a:off x="305082" y="2966426"/>
            <a:ext cx="2597993" cy="7386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r>
              <a:rPr lang="hu-HU" sz="1600" dirty="0" smtClean="0"/>
              <a:t>Támogatott kérelem: </a:t>
            </a:r>
            <a:r>
              <a:rPr lang="hu-HU" sz="1600" b="1" dirty="0" smtClean="0"/>
              <a:t>302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6,67 Mrd Ft</a:t>
            </a:r>
          </a:p>
          <a:p>
            <a:r>
              <a:rPr lang="hu-HU" sz="1600" dirty="0" smtClean="0"/>
              <a:t>Támogatottak aránya: </a:t>
            </a:r>
            <a:r>
              <a:rPr lang="hu-HU" sz="1600" b="1" dirty="0" smtClean="0"/>
              <a:t>47%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312857" y="5097774"/>
            <a:ext cx="2590218" cy="7386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r>
              <a:rPr lang="hu-HU" sz="1600" dirty="0" smtClean="0"/>
              <a:t>Támogatott kérelem: </a:t>
            </a:r>
            <a:r>
              <a:rPr lang="hu-HU" sz="1600" b="1" dirty="0" smtClean="0"/>
              <a:t>119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3,92 Mrd Ft</a:t>
            </a:r>
          </a:p>
          <a:p>
            <a:r>
              <a:rPr lang="hu-HU" sz="1600" dirty="0" smtClean="0"/>
              <a:t>Támogatottak aránya: </a:t>
            </a:r>
            <a:r>
              <a:rPr lang="hu-HU" sz="1600" b="1" dirty="0" smtClean="0"/>
              <a:t>81%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3074244" y="2667179"/>
            <a:ext cx="2649884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r>
              <a:rPr lang="hu-HU" sz="1800" dirty="0" smtClean="0"/>
              <a:t>ÁTK- Baromfi</a:t>
            </a:r>
            <a:endParaRPr lang="hu-HU" sz="1800" dirty="0"/>
          </a:p>
        </p:txBody>
      </p:sp>
      <p:sp>
        <p:nvSpPr>
          <p:cNvPr id="11" name="Szövegdoboz 10"/>
          <p:cNvSpPr txBox="1"/>
          <p:nvPr/>
        </p:nvSpPr>
        <p:spPr>
          <a:xfrm>
            <a:off x="3074244" y="2958058"/>
            <a:ext cx="2649884" cy="7386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r>
              <a:rPr lang="hu-HU" sz="1600" dirty="0" smtClean="0"/>
              <a:t>Támogatott kérelem: </a:t>
            </a:r>
            <a:r>
              <a:rPr lang="hu-HU" sz="1600" b="1" dirty="0" smtClean="0"/>
              <a:t>237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27,55 Mrd Ft</a:t>
            </a:r>
          </a:p>
          <a:p>
            <a:r>
              <a:rPr lang="hu-HU" sz="1600" dirty="0" smtClean="0"/>
              <a:t>Támogatottak aránya: </a:t>
            </a:r>
            <a:r>
              <a:rPr lang="hu-HU" sz="1600" b="1" dirty="0" smtClean="0"/>
              <a:t>64%</a:t>
            </a:r>
          </a:p>
        </p:txBody>
      </p:sp>
      <p:sp>
        <p:nvSpPr>
          <p:cNvPr id="12" name="Szövegdoboz 11"/>
          <p:cNvSpPr txBox="1"/>
          <p:nvPr/>
        </p:nvSpPr>
        <p:spPr>
          <a:xfrm>
            <a:off x="3074246" y="4778623"/>
            <a:ext cx="2649882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r>
              <a:rPr lang="hu-HU" sz="1800" dirty="0" smtClean="0"/>
              <a:t>ÁTK - Szarvasmarha</a:t>
            </a:r>
            <a:endParaRPr lang="hu-HU" sz="1800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3074244" y="5071453"/>
            <a:ext cx="2649883" cy="7386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r>
              <a:rPr lang="hu-HU" sz="1600" dirty="0" smtClean="0"/>
              <a:t>Támogatott kérelem: </a:t>
            </a:r>
            <a:r>
              <a:rPr lang="hu-HU" sz="1600" b="1" dirty="0" smtClean="0"/>
              <a:t>626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36,06 Mrd Ft</a:t>
            </a:r>
          </a:p>
          <a:p>
            <a:r>
              <a:rPr lang="hu-HU" sz="1600" dirty="0" smtClean="0"/>
              <a:t>Támogatottak aránya: </a:t>
            </a:r>
            <a:r>
              <a:rPr lang="hu-HU" sz="1600" b="1" dirty="0" smtClean="0"/>
              <a:t>54%</a:t>
            </a:r>
          </a:p>
        </p:txBody>
      </p:sp>
      <p:sp>
        <p:nvSpPr>
          <p:cNvPr id="14" name="Szövegdoboz 13"/>
          <p:cNvSpPr txBox="1"/>
          <p:nvPr/>
        </p:nvSpPr>
        <p:spPr>
          <a:xfrm>
            <a:off x="5852540" y="2667178"/>
            <a:ext cx="2895924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r>
              <a:rPr lang="hu-HU" sz="1800" dirty="0" smtClean="0"/>
              <a:t>ÁTK - Sertés</a:t>
            </a:r>
            <a:endParaRPr lang="hu-HU" sz="1800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5867560" y="2966426"/>
            <a:ext cx="2880904" cy="7386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r>
              <a:rPr lang="hu-HU" sz="1600" dirty="0" smtClean="0"/>
              <a:t>Támogatott kérelem: </a:t>
            </a:r>
            <a:r>
              <a:rPr lang="hu-HU" sz="1600" b="1" dirty="0" smtClean="0"/>
              <a:t>204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28,74 Mrd Ft</a:t>
            </a:r>
          </a:p>
          <a:p>
            <a:r>
              <a:rPr lang="hu-HU" sz="1600" dirty="0" smtClean="0"/>
              <a:t>Támogatottak aránya: </a:t>
            </a:r>
            <a:r>
              <a:rPr lang="hu-HU" sz="1600" b="1" dirty="0" smtClean="0"/>
              <a:t>72%</a:t>
            </a:r>
          </a:p>
        </p:txBody>
      </p:sp>
      <p:sp>
        <p:nvSpPr>
          <p:cNvPr id="16" name="Szövegdoboz 15"/>
          <p:cNvSpPr txBox="1"/>
          <p:nvPr/>
        </p:nvSpPr>
        <p:spPr>
          <a:xfrm>
            <a:off x="5868144" y="4800838"/>
            <a:ext cx="2880319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r>
              <a:rPr lang="hu-HU" sz="1800" dirty="0" smtClean="0"/>
              <a:t>ÁTK Juh-, kecske</a:t>
            </a:r>
            <a:endParaRPr lang="hu-HU" sz="1800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5868145" y="5068005"/>
            <a:ext cx="2880318" cy="7386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r>
              <a:rPr lang="hu-HU" sz="1600" dirty="0" smtClean="0"/>
              <a:t>Támogatott kérelem: </a:t>
            </a:r>
            <a:r>
              <a:rPr lang="hu-HU" sz="1600" b="1" dirty="0" smtClean="0"/>
              <a:t>381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5,52 Mrd Ft</a:t>
            </a:r>
          </a:p>
          <a:p>
            <a:r>
              <a:rPr lang="hu-HU" sz="1600" dirty="0" smtClean="0"/>
              <a:t>Támogatottak aránya: </a:t>
            </a:r>
            <a:r>
              <a:rPr lang="hu-HU" sz="1600" b="1" dirty="0"/>
              <a:t>8</a:t>
            </a:r>
            <a:r>
              <a:rPr lang="hu-HU" sz="1600" b="1" dirty="0" smtClean="0"/>
              <a:t>2%</a:t>
            </a:r>
          </a:p>
        </p:txBody>
      </p:sp>
      <p:sp>
        <p:nvSpPr>
          <p:cNvPr id="18" name="Lekerekített téglalap 17"/>
          <p:cNvSpPr/>
          <p:nvPr/>
        </p:nvSpPr>
        <p:spPr>
          <a:xfrm>
            <a:off x="41394" y="1340768"/>
            <a:ext cx="8923094" cy="114660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hu-HU" dirty="0" smtClean="0"/>
              <a:t>Eddig közel </a:t>
            </a:r>
            <a:r>
              <a:rPr lang="hu-HU" b="1" dirty="0" smtClean="0"/>
              <a:t>1900 támogatott kérelem</a:t>
            </a:r>
            <a:r>
              <a:rPr lang="hu-HU" dirty="0" smtClean="0"/>
              <a:t>, </a:t>
            </a:r>
            <a:r>
              <a:rPr lang="hu-HU" b="1" dirty="0" smtClean="0"/>
              <a:t>108 milliárd forintos támogatás.</a:t>
            </a:r>
          </a:p>
          <a:p>
            <a:pPr lvl="0"/>
            <a:endParaRPr lang="hu-HU" b="1" dirty="0" smtClean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hu-HU" b="1" dirty="0" smtClean="0"/>
              <a:t>Csongrád </a:t>
            </a:r>
            <a:r>
              <a:rPr lang="hu-HU" b="1" dirty="0"/>
              <a:t>megyében 40 db állattartó telep fog megújulni, közel 2,5 milliárd forint </a:t>
            </a:r>
            <a:r>
              <a:rPr lang="hu-HU" b="1" dirty="0" smtClean="0"/>
              <a:t>támogatással. </a:t>
            </a:r>
            <a:r>
              <a:rPr lang="hu-HU" dirty="0" smtClean="0"/>
              <a:t>Az értékelések folyamatosak.</a:t>
            </a:r>
          </a:p>
        </p:txBody>
      </p:sp>
      <p:sp>
        <p:nvSpPr>
          <p:cNvPr id="19" name="Szövegdoboz 18"/>
          <p:cNvSpPr txBox="1"/>
          <p:nvPr/>
        </p:nvSpPr>
        <p:spPr>
          <a:xfrm>
            <a:off x="305082" y="3704350"/>
            <a:ext cx="2597993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dirty="0" smtClean="0"/>
              <a:t>Csongrád megye</a:t>
            </a:r>
          </a:p>
          <a:p>
            <a:r>
              <a:rPr lang="hu-HU" sz="1600" dirty="0" smtClean="0"/>
              <a:t>Támogatottak száma: </a:t>
            </a:r>
            <a:r>
              <a:rPr lang="hu-HU" sz="1600" b="1" dirty="0" smtClean="0"/>
              <a:t>9 db</a:t>
            </a:r>
          </a:p>
          <a:p>
            <a:r>
              <a:rPr lang="hu-HU" sz="1600" dirty="0" err="1" smtClean="0"/>
              <a:t>Köt.vállalás</a:t>
            </a:r>
            <a:r>
              <a:rPr lang="hu-HU" sz="1600" dirty="0" smtClean="0"/>
              <a:t>: </a:t>
            </a:r>
            <a:r>
              <a:rPr lang="hu-HU" sz="1600" b="1" dirty="0" smtClean="0"/>
              <a:t>139 M Ft</a:t>
            </a:r>
            <a:endParaRPr lang="hu-HU" sz="1600" b="1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312857" y="5836438"/>
            <a:ext cx="2590218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dirty="0" smtClean="0"/>
              <a:t>Csongrád megye</a:t>
            </a:r>
          </a:p>
          <a:p>
            <a:r>
              <a:rPr lang="hu-HU" sz="1600" dirty="0" smtClean="0"/>
              <a:t>Támogatottak száma: </a:t>
            </a:r>
            <a:r>
              <a:rPr lang="hu-HU" sz="1600" b="1" dirty="0" smtClean="0"/>
              <a:t>4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127 M Ft</a:t>
            </a:r>
            <a:endParaRPr lang="hu-HU" sz="1600" b="1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3074245" y="3696722"/>
            <a:ext cx="2649883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dirty="0" smtClean="0"/>
              <a:t>Csongrád megye</a:t>
            </a:r>
          </a:p>
          <a:p>
            <a:r>
              <a:rPr lang="hu-HU" sz="1600" dirty="0" smtClean="0"/>
              <a:t>Támogatottak száma: </a:t>
            </a:r>
            <a:r>
              <a:rPr lang="hu-HU" sz="1600" b="1" dirty="0" smtClean="0"/>
              <a:t>2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178 M Ft</a:t>
            </a:r>
            <a:endParaRPr lang="hu-HU" sz="1600" b="1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5867560" y="5817371"/>
            <a:ext cx="2880903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dirty="0" smtClean="0"/>
              <a:t>Csongrád megye</a:t>
            </a:r>
          </a:p>
          <a:p>
            <a:r>
              <a:rPr lang="hu-HU" sz="1600" dirty="0" smtClean="0"/>
              <a:t>Támogatottak száma: </a:t>
            </a:r>
            <a:r>
              <a:rPr lang="hu-HU" sz="1600" b="1" dirty="0" smtClean="0"/>
              <a:t>11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167 M Ft</a:t>
            </a:r>
            <a:endParaRPr lang="hu-HU" sz="1600" b="1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3074243" y="5824741"/>
            <a:ext cx="2649884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dirty="0" smtClean="0"/>
              <a:t>Csongrád megye</a:t>
            </a:r>
          </a:p>
          <a:p>
            <a:r>
              <a:rPr lang="hu-HU" sz="1600" dirty="0" smtClean="0"/>
              <a:t>Támogatottak száma: </a:t>
            </a:r>
            <a:r>
              <a:rPr lang="hu-HU" sz="1600" b="1" dirty="0" smtClean="0"/>
              <a:t>12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660 M Ft</a:t>
            </a:r>
            <a:endParaRPr lang="hu-HU" sz="1600" b="1" dirty="0"/>
          </a:p>
        </p:txBody>
      </p:sp>
      <p:sp>
        <p:nvSpPr>
          <p:cNvPr id="24" name="Szövegdoboz 23"/>
          <p:cNvSpPr txBox="1"/>
          <p:nvPr/>
        </p:nvSpPr>
        <p:spPr>
          <a:xfrm>
            <a:off x="5852540" y="3717757"/>
            <a:ext cx="2895924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dirty="0" smtClean="0"/>
              <a:t>Csongrád megye</a:t>
            </a:r>
          </a:p>
          <a:p>
            <a:r>
              <a:rPr lang="hu-HU" sz="1600" dirty="0" smtClean="0"/>
              <a:t>Támogatottak száma: </a:t>
            </a:r>
            <a:r>
              <a:rPr lang="hu-HU" sz="1600" b="1" dirty="0" smtClean="0"/>
              <a:t>11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 1,31 Mrd Ft</a:t>
            </a:r>
            <a:endParaRPr lang="hu-HU" sz="1600" b="1" dirty="0"/>
          </a:p>
        </p:txBody>
      </p:sp>
    </p:spTree>
    <p:extLst>
      <p:ext uri="{BB962C8B-B14F-4D97-AF65-F5344CB8AC3E}">
        <p14:creationId xmlns:p14="http://schemas.microsoft.com/office/powerpoint/2010/main" val="231587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68223" y="2579717"/>
            <a:ext cx="2919600" cy="55399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r>
              <a:rPr lang="hu-HU" dirty="0" smtClean="0"/>
              <a:t>Kertészeti  gépbeszerzés</a:t>
            </a:r>
          </a:p>
          <a:p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68222" y="3140968"/>
            <a:ext cx="2919601" cy="73866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r>
              <a:rPr lang="hu-HU" sz="1600" dirty="0" smtClean="0"/>
              <a:t>Támogatott kérelem: </a:t>
            </a:r>
            <a:r>
              <a:rPr lang="hu-HU" sz="1600" b="1" dirty="0" smtClean="0"/>
              <a:t>3473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21,70 Mrd Ft</a:t>
            </a:r>
          </a:p>
          <a:p>
            <a:r>
              <a:rPr lang="hu-HU" sz="1600" dirty="0" smtClean="0"/>
              <a:t>Támogatottak aránya: </a:t>
            </a:r>
            <a:r>
              <a:rPr lang="hu-HU" sz="1600" b="1" dirty="0" smtClean="0"/>
              <a:t>83%</a:t>
            </a:r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31804" y="389276"/>
            <a:ext cx="5188268" cy="769441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/>
            <a:r>
              <a:rPr lang="hu-HU" dirty="0" smtClean="0">
                <a:solidFill>
                  <a:schemeClr val="bg1"/>
                </a:solidFill>
                <a:latin typeface="+mn-lt"/>
              </a:rPr>
              <a:t>IV. Kertészeti beruházások döntései </a:t>
            </a:r>
            <a:endParaRPr lang="hu-HU" dirty="0">
              <a:solidFill>
                <a:schemeClr val="bg1"/>
              </a:solidFill>
              <a:latin typeface="+mn-lt"/>
            </a:endParaRPr>
          </a:p>
          <a:p>
            <a:pPr algn="l"/>
            <a:r>
              <a:rPr lang="hu-HU" dirty="0" smtClean="0">
                <a:solidFill>
                  <a:schemeClr val="bg1"/>
                </a:solidFill>
                <a:latin typeface="+mn-lt"/>
              </a:rPr>
              <a:t>2018. február 10-ig</a:t>
            </a:r>
            <a:endParaRPr altLang="hu-HU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3203849" y="2577940"/>
            <a:ext cx="3068967" cy="55399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r>
              <a:rPr lang="hu-HU" sz="1800" dirty="0" smtClean="0"/>
              <a:t>Ültetvénytelepítés támogatása</a:t>
            </a:r>
          </a:p>
          <a:p>
            <a:endParaRPr lang="hu-HU" sz="1800" dirty="0"/>
          </a:p>
        </p:txBody>
      </p:sp>
      <p:sp>
        <p:nvSpPr>
          <p:cNvPr id="9" name="Szövegdoboz 8"/>
          <p:cNvSpPr txBox="1"/>
          <p:nvPr/>
        </p:nvSpPr>
        <p:spPr>
          <a:xfrm>
            <a:off x="3203848" y="3140968"/>
            <a:ext cx="3068967" cy="73866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r>
              <a:rPr lang="hu-HU" sz="1600" dirty="0" smtClean="0"/>
              <a:t>Támogatott kérelem: </a:t>
            </a:r>
            <a:r>
              <a:rPr lang="hu-HU" sz="1600" b="1" dirty="0" smtClean="0"/>
              <a:t>233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5,97 Mrd Ft</a:t>
            </a:r>
          </a:p>
          <a:p>
            <a:r>
              <a:rPr lang="hu-HU" sz="1600" dirty="0" smtClean="0"/>
              <a:t>Támogatottak aránya: </a:t>
            </a:r>
            <a:r>
              <a:rPr lang="hu-HU" sz="1600" b="1" dirty="0" smtClean="0"/>
              <a:t>59%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1249530" y="4809832"/>
            <a:ext cx="3207958" cy="27699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r>
              <a:rPr lang="hu-HU" sz="1800" dirty="0" smtClean="0"/>
              <a:t>Gomba és hűtőház létrehozása</a:t>
            </a:r>
            <a:endParaRPr lang="hu-HU" sz="1800" dirty="0"/>
          </a:p>
        </p:txBody>
      </p:sp>
      <p:sp>
        <p:nvSpPr>
          <p:cNvPr id="11" name="Szövegdoboz 10"/>
          <p:cNvSpPr txBox="1"/>
          <p:nvPr/>
        </p:nvSpPr>
        <p:spPr>
          <a:xfrm>
            <a:off x="1249530" y="5100125"/>
            <a:ext cx="3207958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r>
              <a:rPr lang="hu-HU" dirty="0" smtClean="0"/>
              <a:t>Támogatott kérelem: </a:t>
            </a:r>
            <a:r>
              <a:rPr lang="hu-HU" b="1" dirty="0" smtClean="0"/>
              <a:t>143 db</a:t>
            </a:r>
          </a:p>
          <a:p>
            <a:r>
              <a:rPr lang="hu-HU" dirty="0" smtClean="0"/>
              <a:t>Köt. vállalás: </a:t>
            </a:r>
            <a:r>
              <a:rPr lang="hu-HU" b="1" dirty="0" smtClean="0"/>
              <a:t>12,03 Mrd Ft</a:t>
            </a:r>
          </a:p>
          <a:p>
            <a:r>
              <a:rPr lang="hu-HU" dirty="0" smtClean="0"/>
              <a:t>Támogatottak aránya: </a:t>
            </a:r>
            <a:r>
              <a:rPr lang="hu-HU" b="1" dirty="0" smtClean="0"/>
              <a:t>69%</a:t>
            </a:r>
          </a:p>
        </p:txBody>
      </p:sp>
      <p:sp>
        <p:nvSpPr>
          <p:cNvPr id="12" name="Szövegdoboz 11"/>
          <p:cNvSpPr txBox="1"/>
          <p:nvPr/>
        </p:nvSpPr>
        <p:spPr>
          <a:xfrm>
            <a:off x="4949245" y="4799456"/>
            <a:ext cx="3005264" cy="55399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r>
              <a:rPr lang="hu-HU" sz="1800" dirty="0" smtClean="0"/>
              <a:t>Üveg és fóliaházak létrehozása</a:t>
            </a:r>
            <a:endParaRPr lang="hu-HU" sz="1800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4949245" y="5086831"/>
            <a:ext cx="3005264" cy="84429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r>
              <a:rPr lang="hu-HU" dirty="0" smtClean="0"/>
              <a:t>Támogatott kérelem: </a:t>
            </a:r>
            <a:r>
              <a:rPr lang="hu-HU" b="1" dirty="0" smtClean="0"/>
              <a:t>167 db</a:t>
            </a:r>
          </a:p>
          <a:p>
            <a:r>
              <a:rPr lang="hu-HU" dirty="0" smtClean="0"/>
              <a:t>Köt. vállalás: </a:t>
            </a:r>
            <a:r>
              <a:rPr lang="hu-HU" b="1" dirty="0" smtClean="0"/>
              <a:t>20,65 Mrd Ft</a:t>
            </a:r>
          </a:p>
          <a:p>
            <a:r>
              <a:rPr lang="hu-HU" dirty="0" smtClean="0"/>
              <a:t>Támogatottak aránya: </a:t>
            </a:r>
            <a:r>
              <a:rPr lang="hu-HU" b="1" dirty="0" smtClean="0"/>
              <a:t>77%</a:t>
            </a:r>
          </a:p>
        </p:txBody>
      </p:sp>
      <p:sp>
        <p:nvSpPr>
          <p:cNvPr id="14" name="Téglalap 13"/>
          <p:cNvSpPr/>
          <p:nvPr/>
        </p:nvSpPr>
        <p:spPr>
          <a:xfrm>
            <a:off x="3649223" y="2854939"/>
            <a:ext cx="2215094" cy="246221"/>
          </a:xfrm>
          <a:prstGeom prst="rect">
            <a:avLst/>
          </a:prstGeom>
        </p:spPr>
        <p:txBody>
          <a:bodyPr wrap="none" tIns="0" bIns="0">
            <a:spAutoFit/>
          </a:bodyPr>
          <a:lstStyle/>
          <a:p>
            <a:pPr algn="ctr"/>
            <a:r>
              <a:rPr lang="hu-HU" b="1" dirty="0">
                <a:solidFill>
                  <a:srgbClr val="FF0000"/>
                </a:solidFill>
              </a:rPr>
              <a:t>(Jelenleg is pályázható!)</a:t>
            </a:r>
          </a:p>
        </p:txBody>
      </p:sp>
      <p:sp>
        <p:nvSpPr>
          <p:cNvPr id="15" name="Lekerekített téglalap 14"/>
          <p:cNvSpPr/>
          <p:nvPr/>
        </p:nvSpPr>
        <p:spPr>
          <a:xfrm>
            <a:off x="35496" y="1215336"/>
            <a:ext cx="9001030" cy="127756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hu-HU" dirty="0" smtClean="0"/>
              <a:t>Eddig több mint </a:t>
            </a:r>
            <a:r>
              <a:rPr lang="hu-HU" b="1" dirty="0" smtClean="0"/>
              <a:t>4500 támogatott kérelem</a:t>
            </a:r>
            <a:r>
              <a:rPr lang="hu-HU" dirty="0" smtClean="0"/>
              <a:t>, </a:t>
            </a:r>
            <a:r>
              <a:rPr lang="hu-HU" b="1" dirty="0" smtClean="0"/>
              <a:t>91 milliárd forintos támogatás.</a:t>
            </a:r>
          </a:p>
          <a:p>
            <a:pPr lvl="0" algn="just"/>
            <a:endParaRPr lang="hu-HU" b="1" dirty="0" smtClean="0"/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hu-HU" b="1" dirty="0" smtClean="0"/>
              <a:t>Csongrád </a:t>
            </a:r>
            <a:r>
              <a:rPr lang="hu-HU" b="1" dirty="0"/>
              <a:t>megye kertészeti beruházásainak támogatásai 9,</a:t>
            </a:r>
            <a:r>
              <a:rPr lang="hu-HU" b="1" dirty="0" err="1"/>
              <a:t>9</a:t>
            </a:r>
            <a:r>
              <a:rPr lang="hu-HU" b="1" dirty="0"/>
              <a:t> milliárd forintot tesznek ki, </a:t>
            </a:r>
            <a:r>
              <a:rPr lang="hu-HU" dirty="0"/>
              <a:t>mely összeg 318 db nyertes projekthez kapcsolódik.  </a:t>
            </a:r>
            <a:r>
              <a:rPr lang="hu-HU" dirty="0" smtClean="0"/>
              <a:t>Az értékelések folyamatosak.</a:t>
            </a:r>
          </a:p>
        </p:txBody>
      </p:sp>
      <p:sp>
        <p:nvSpPr>
          <p:cNvPr id="18" name="Szövegdoboz 17"/>
          <p:cNvSpPr txBox="1"/>
          <p:nvPr/>
        </p:nvSpPr>
        <p:spPr>
          <a:xfrm>
            <a:off x="4962441" y="5939304"/>
            <a:ext cx="2992068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dirty="0" smtClean="0"/>
              <a:t>Csongrád megye</a:t>
            </a:r>
          </a:p>
          <a:p>
            <a:r>
              <a:rPr lang="hu-HU" sz="1600" dirty="0" smtClean="0"/>
              <a:t>Támogatottak száma: </a:t>
            </a:r>
            <a:r>
              <a:rPr lang="hu-HU" sz="1600" b="1" dirty="0" smtClean="0"/>
              <a:t>41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7,83 Mrd Ft</a:t>
            </a:r>
            <a:endParaRPr lang="hu-HU" sz="1600" b="1" dirty="0"/>
          </a:p>
        </p:txBody>
      </p:sp>
      <p:sp>
        <p:nvSpPr>
          <p:cNvPr id="19" name="Szövegdoboz 18"/>
          <p:cNvSpPr txBox="1"/>
          <p:nvPr/>
        </p:nvSpPr>
        <p:spPr>
          <a:xfrm>
            <a:off x="1249530" y="5931122"/>
            <a:ext cx="3207958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dirty="0" smtClean="0"/>
              <a:t>Csongrád megye</a:t>
            </a:r>
          </a:p>
          <a:p>
            <a:r>
              <a:rPr lang="hu-HU" sz="1600" dirty="0" smtClean="0"/>
              <a:t>Támogatottak száma: </a:t>
            </a:r>
            <a:r>
              <a:rPr lang="hu-HU" sz="1600" b="1" dirty="0" smtClean="0"/>
              <a:t>10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334 M Ft</a:t>
            </a:r>
            <a:endParaRPr lang="hu-HU" sz="1600" b="1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65754" y="3881821"/>
            <a:ext cx="2922070" cy="8771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700" b="1" dirty="0" smtClean="0"/>
              <a:t>Csongrád megye</a:t>
            </a:r>
          </a:p>
          <a:p>
            <a:r>
              <a:rPr lang="hu-HU" sz="1700" dirty="0" smtClean="0"/>
              <a:t>Támogatottak száma: </a:t>
            </a:r>
            <a:r>
              <a:rPr lang="hu-HU" sz="1700" b="1" dirty="0" smtClean="0"/>
              <a:t>266 db</a:t>
            </a:r>
          </a:p>
          <a:p>
            <a:r>
              <a:rPr lang="hu-HU" sz="1700" dirty="0" smtClean="0"/>
              <a:t>Köt. vállalás: </a:t>
            </a:r>
            <a:r>
              <a:rPr lang="hu-HU" sz="1700" b="1" dirty="0" smtClean="0"/>
              <a:t>1,72 Mrd Ft</a:t>
            </a:r>
            <a:endParaRPr lang="hu-HU" sz="1700" b="1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3203847" y="3890310"/>
            <a:ext cx="3068967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dirty="0" smtClean="0"/>
              <a:t>Csongrád megye</a:t>
            </a:r>
          </a:p>
          <a:p>
            <a:r>
              <a:rPr lang="hu-HU" sz="1600" dirty="0" smtClean="0"/>
              <a:t>Támogatottak száma: </a:t>
            </a:r>
            <a:r>
              <a:rPr lang="hu-HU" sz="1600" b="1" dirty="0"/>
              <a:t>1</a:t>
            </a:r>
            <a:r>
              <a:rPr lang="hu-HU" sz="1600" b="1" dirty="0" smtClean="0"/>
              <a:t>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8,9 M Ft</a:t>
            </a:r>
            <a:endParaRPr lang="hu-HU" sz="1600" b="1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6437955" y="3158378"/>
            <a:ext cx="2613000" cy="73866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r>
              <a:rPr lang="hu-HU" sz="1600" dirty="0" smtClean="0"/>
              <a:t>Támogatott kérelem: </a:t>
            </a:r>
            <a:r>
              <a:rPr lang="hu-HU" sz="1600" b="1" dirty="0" smtClean="0"/>
              <a:t>501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31,23</a:t>
            </a:r>
            <a:r>
              <a:rPr lang="hu-HU" sz="1600" dirty="0" smtClean="0"/>
              <a:t> </a:t>
            </a:r>
            <a:r>
              <a:rPr lang="hu-HU" sz="1600" b="1" dirty="0" smtClean="0"/>
              <a:t>Mrd Ft</a:t>
            </a:r>
          </a:p>
          <a:p>
            <a:r>
              <a:rPr lang="hu-HU" sz="1600" dirty="0" smtClean="0"/>
              <a:t>Támogatottak aránya: </a:t>
            </a:r>
            <a:r>
              <a:rPr lang="hu-HU" sz="1600" b="1" dirty="0" smtClean="0"/>
              <a:t>84</a:t>
            </a:r>
            <a:r>
              <a:rPr lang="hu-HU" sz="1600" dirty="0" smtClean="0"/>
              <a:t> </a:t>
            </a:r>
            <a:r>
              <a:rPr lang="hu-HU" sz="1600" b="1" dirty="0" smtClean="0"/>
              <a:t>%</a:t>
            </a:r>
          </a:p>
        </p:txBody>
      </p:sp>
      <p:sp>
        <p:nvSpPr>
          <p:cNvPr id="22" name="Szövegdoboz 21"/>
          <p:cNvSpPr txBox="1"/>
          <p:nvPr/>
        </p:nvSpPr>
        <p:spPr>
          <a:xfrm>
            <a:off x="6425639" y="2577940"/>
            <a:ext cx="2625316" cy="55399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r>
              <a:rPr lang="hu-HU" dirty="0" smtClean="0"/>
              <a:t>Borászati támogatás</a:t>
            </a:r>
          </a:p>
          <a:p>
            <a:endParaRPr lang="hu-HU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6411373" y="3897042"/>
            <a:ext cx="2639582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dirty="0" smtClean="0"/>
              <a:t>Csongrád megye</a:t>
            </a:r>
          </a:p>
          <a:p>
            <a:r>
              <a:rPr lang="hu-HU" sz="1600" dirty="0" smtClean="0"/>
              <a:t>Támogatottak száma: </a:t>
            </a:r>
            <a:r>
              <a:rPr lang="hu-HU" sz="1600" b="1" dirty="0" smtClean="0"/>
              <a:t>0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0 Mrd Ft</a:t>
            </a:r>
            <a:endParaRPr lang="hu-HU" sz="1600" b="1" dirty="0"/>
          </a:p>
        </p:txBody>
      </p:sp>
    </p:spTree>
    <p:extLst>
      <p:ext uri="{BB962C8B-B14F-4D97-AF65-F5344CB8AC3E}">
        <p14:creationId xmlns:p14="http://schemas.microsoft.com/office/powerpoint/2010/main" val="417124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35496" y="26040"/>
            <a:ext cx="4752528" cy="738664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/>
            <a:r>
              <a:rPr lang="hu-HU" sz="2100" dirty="0" smtClean="0">
                <a:solidFill>
                  <a:schemeClr val="bg1"/>
                </a:solidFill>
                <a:latin typeface="+mn-lt"/>
              </a:rPr>
              <a:t>V. Önkormányzati fejlesztések döntései </a:t>
            </a:r>
            <a:endParaRPr lang="hu-HU" sz="2100" dirty="0">
              <a:solidFill>
                <a:schemeClr val="bg1"/>
              </a:solidFill>
              <a:latin typeface="+mn-lt"/>
            </a:endParaRPr>
          </a:p>
          <a:p>
            <a:pPr algn="l"/>
            <a:r>
              <a:rPr lang="hu-HU" sz="2100" dirty="0" smtClean="0">
                <a:solidFill>
                  <a:schemeClr val="bg1"/>
                </a:solidFill>
                <a:latin typeface="+mn-lt"/>
              </a:rPr>
              <a:t>2018. február 10-ig</a:t>
            </a:r>
            <a:endParaRPr altLang="hu-HU" sz="2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570409" y="2636913"/>
            <a:ext cx="3115135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Településképet meghatározó</a:t>
            </a:r>
          </a:p>
          <a:p>
            <a:r>
              <a:rPr lang="hu-HU" dirty="0" smtClean="0"/>
              <a:t>épületek felújítása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570408" y="3283244"/>
            <a:ext cx="3115136" cy="5847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dirty="0" smtClean="0"/>
              <a:t>Támogatott kérelem: </a:t>
            </a:r>
            <a:r>
              <a:rPr lang="hu-HU" sz="1600" b="1" dirty="0" smtClean="0"/>
              <a:t>862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27,37 Mrd Ft</a:t>
            </a:r>
          </a:p>
        </p:txBody>
      </p:sp>
      <p:sp>
        <p:nvSpPr>
          <p:cNvPr id="11" name="Szövegdoboz 10"/>
          <p:cNvSpPr txBox="1"/>
          <p:nvPr/>
        </p:nvSpPr>
        <p:spPr>
          <a:xfrm>
            <a:off x="2697403" y="4793375"/>
            <a:ext cx="3530466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Külterületi helyi közutak fejlesztése, kapcsolódó gépbeszerzés</a:t>
            </a:r>
            <a:endParaRPr lang="hu-HU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4858810" y="2636912"/>
            <a:ext cx="3529614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Egyedi szennyvízkezelés támogatása</a:t>
            </a:r>
          </a:p>
          <a:p>
            <a:pPr algn="ctr"/>
            <a:r>
              <a:rPr lang="hu-HU" b="1" dirty="0">
                <a:solidFill>
                  <a:srgbClr val="FF0000"/>
                </a:solidFill>
              </a:rPr>
              <a:t>Jelenleg is pályázható</a:t>
            </a:r>
            <a:r>
              <a:rPr lang="hu-HU" b="1" dirty="0" smtClean="0">
                <a:solidFill>
                  <a:srgbClr val="FF0000"/>
                </a:solidFill>
              </a:rPr>
              <a:t>!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2697403" y="5450173"/>
            <a:ext cx="3530465" cy="5847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dirty="0" smtClean="0"/>
              <a:t>Támogatott kérelem: </a:t>
            </a:r>
            <a:r>
              <a:rPr lang="hu-HU" sz="1600" b="1" dirty="0" smtClean="0"/>
              <a:t>763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34,05 Mrd Ft</a:t>
            </a:r>
          </a:p>
        </p:txBody>
      </p:sp>
      <p:sp>
        <p:nvSpPr>
          <p:cNvPr id="17" name="Szövegdoboz 16"/>
          <p:cNvSpPr txBox="1"/>
          <p:nvPr/>
        </p:nvSpPr>
        <p:spPr>
          <a:xfrm>
            <a:off x="4867190" y="3283243"/>
            <a:ext cx="3529614" cy="5847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dirty="0" smtClean="0"/>
              <a:t>Támogatott kérelem: </a:t>
            </a:r>
            <a:r>
              <a:rPr lang="hu-HU" sz="1600" b="1" dirty="0" smtClean="0"/>
              <a:t>38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4,67 Mrd Ft</a:t>
            </a:r>
          </a:p>
        </p:txBody>
      </p:sp>
      <p:sp>
        <p:nvSpPr>
          <p:cNvPr id="14" name="Lekerekített téglalap 13"/>
          <p:cNvSpPr/>
          <p:nvPr/>
        </p:nvSpPr>
        <p:spPr>
          <a:xfrm>
            <a:off x="72736" y="836712"/>
            <a:ext cx="9035768" cy="165618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hu-HU" dirty="0" smtClean="0"/>
              <a:t>Eddig </a:t>
            </a:r>
            <a:r>
              <a:rPr lang="hu-HU" b="1" dirty="0" smtClean="0"/>
              <a:t>1663 támogatott kérelem</a:t>
            </a:r>
            <a:r>
              <a:rPr lang="hu-HU" dirty="0" smtClean="0"/>
              <a:t>, </a:t>
            </a:r>
            <a:r>
              <a:rPr lang="hu-HU" b="1" dirty="0" smtClean="0"/>
              <a:t>66 milliárd forintos támogatás.</a:t>
            </a:r>
          </a:p>
          <a:p>
            <a:pPr lvl="0"/>
            <a:endParaRPr lang="hu-HU" b="1" dirty="0" smtClean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hu-HU" b="1" dirty="0" smtClean="0">
                <a:ea typeface="Calibri"/>
                <a:cs typeface="Times New Roman"/>
              </a:rPr>
              <a:t>Csongrád megyében 32 nyertes települési kérelem, közel 1,4 milliárd forint támogatással. </a:t>
            </a:r>
            <a:r>
              <a:rPr lang="hu-HU" dirty="0" smtClean="0"/>
              <a:t>Az értékelések folyamatosak.</a:t>
            </a:r>
          </a:p>
        </p:txBody>
      </p:sp>
      <p:sp>
        <p:nvSpPr>
          <p:cNvPr id="15" name="Ellipszis 14"/>
          <p:cNvSpPr/>
          <p:nvPr/>
        </p:nvSpPr>
        <p:spPr>
          <a:xfrm>
            <a:off x="6444206" y="4929460"/>
            <a:ext cx="2448273" cy="138741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Szövegdoboz 17"/>
          <p:cNvSpPr txBox="1"/>
          <p:nvPr/>
        </p:nvSpPr>
        <p:spPr>
          <a:xfrm>
            <a:off x="6625106" y="5023000"/>
            <a:ext cx="20864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A támogatási intenzitás megemelése: </a:t>
            </a:r>
            <a:r>
              <a:rPr lang="hu-HU" b="1" dirty="0" smtClean="0"/>
              <a:t>85% és 90%</a:t>
            </a:r>
          </a:p>
        </p:txBody>
      </p:sp>
      <p:sp>
        <p:nvSpPr>
          <p:cNvPr id="22" name="Ellipszis 21"/>
          <p:cNvSpPr/>
          <p:nvPr/>
        </p:nvSpPr>
        <p:spPr>
          <a:xfrm>
            <a:off x="35497" y="5039308"/>
            <a:ext cx="2520280" cy="1354796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Szövegdoboz 22"/>
          <p:cNvSpPr txBox="1"/>
          <p:nvPr/>
        </p:nvSpPr>
        <p:spPr>
          <a:xfrm>
            <a:off x="323213" y="5116541"/>
            <a:ext cx="20864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Bankgarancia és biztosíték nyújtás nélküli </a:t>
            </a:r>
            <a:r>
              <a:rPr lang="hu-HU" b="1" dirty="0" smtClean="0"/>
              <a:t>előleg lehetősége!</a:t>
            </a:r>
            <a:endParaRPr lang="hu-HU" b="1" dirty="0"/>
          </a:p>
        </p:txBody>
      </p:sp>
      <p:sp>
        <p:nvSpPr>
          <p:cNvPr id="19" name="Szövegdoboz 18"/>
          <p:cNvSpPr txBox="1"/>
          <p:nvPr/>
        </p:nvSpPr>
        <p:spPr>
          <a:xfrm>
            <a:off x="788051" y="3868019"/>
            <a:ext cx="2627785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dirty="0" smtClean="0"/>
              <a:t>Csongrád megye</a:t>
            </a:r>
          </a:p>
          <a:p>
            <a:r>
              <a:rPr lang="hu-HU" sz="1600" dirty="0" smtClean="0"/>
              <a:t>Támogatottak száma: </a:t>
            </a:r>
            <a:r>
              <a:rPr lang="hu-HU" sz="1600" b="1" dirty="0" smtClean="0"/>
              <a:t>13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416 M Ft</a:t>
            </a:r>
            <a:endParaRPr lang="hu-HU" sz="1600" b="1" dirty="0"/>
          </a:p>
        </p:txBody>
      </p:sp>
      <p:sp>
        <p:nvSpPr>
          <p:cNvPr id="24" name="Szövegdoboz 23"/>
          <p:cNvSpPr txBox="1"/>
          <p:nvPr/>
        </p:nvSpPr>
        <p:spPr>
          <a:xfrm>
            <a:off x="5318105" y="3868019"/>
            <a:ext cx="2627785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dirty="0" smtClean="0"/>
              <a:t>Csongrád megye</a:t>
            </a:r>
          </a:p>
          <a:p>
            <a:r>
              <a:rPr lang="hu-HU" sz="1600" dirty="0" smtClean="0"/>
              <a:t>Támogatottak száma: </a:t>
            </a:r>
            <a:r>
              <a:rPr lang="hu-HU" sz="1600" b="1" dirty="0" smtClean="0"/>
              <a:t>1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146 M Ft</a:t>
            </a:r>
            <a:endParaRPr lang="hu-HU" sz="1600" b="1" dirty="0"/>
          </a:p>
        </p:txBody>
      </p:sp>
      <p:sp>
        <p:nvSpPr>
          <p:cNvPr id="25" name="Szövegdoboz 24"/>
          <p:cNvSpPr txBox="1"/>
          <p:nvPr/>
        </p:nvSpPr>
        <p:spPr>
          <a:xfrm>
            <a:off x="3092264" y="6021288"/>
            <a:ext cx="2627785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dirty="0" smtClean="0"/>
              <a:t>Csongrád megye</a:t>
            </a:r>
          </a:p>
          <a:p>
            <a:r>
              <a:rPr lang="hu-HU" sz="1600" dirty="0" smtClean="0"/>
              <a:t>Támogatottak száma: </a:t>
            </a:r>
            <a:r>
              <a:rPr lang="hu-HU" sz="1600" b="1" dirty="0" smtClean="0"/>
              <a:t>18 db</a:t>
            </a:r>
          </a:p>
          <a:p>
            <a:r>
              <a:rPr lang="hu-HU" sz="1600" dirty="0" smtClean="0"/>
              <a:t>Köt. vállalás: </a:t>
            </a:r>
            <a:r>
              <a:rPr lang="hu-HU" sz="1600" b="1" dirty="0" smtClean="0"/>
              <a:t>821 M Ft</a:t>
            </a:r>
            <a:endParaRPr lang="hu-HU" sz="1600" b="1" dirty="0"/>
          </a:p>
        </p:txBody>
      </p:sp>
    </p:spTree>
    <p:extLst>
      <p:ext uri="{BB962C8B-B14F-4D97-AF65-F5344CB8AC3E}">
        <p14:creationId xmlns:p14="http://schemas.microsoft.com/office/powerpoint/2010/main" val="333325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5855</TotalTime>
  <Words>2244</Words>
  <Application>Microsoft Office PowerPoint</Application>
  <PresentationFormat>Diavetítés a képernyőre (4:3 oldalarány)</PresentationFormat>
  <Paragraphs>379</Paragraphs>
  <Slides>17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2</vt:i4>
      </vt:variant>
      <vt:variant>
        <vt:lpstr>Diacímek</vt:lpstr>
      </vt:variant>
      <vt:variant>
        <vt:i4>17</vt:i4>
      </vt:variant>
    </vt:vector>
  </HeadingPairs>
  <TitlesOfParts>
    <vt:vector size="19" baseType="lpstr">
      <vt:lpstr>1_Office-téma</vt:lpstr>
      <vt:lpstr>Office-téma</vt:lpstr>
      <vt:lpstr>A Vidékfejlesztési Program aktualitásai</vt:lpstr>
      <vt:lpstr>PowerPoint bemutató</vt:lpstr>
      <vt:lpstr>PowerPoint bemutató</vt:lpstr>
      <vt:lpstr>PowerPoint bemutató</vt:lpstr>
      <vt:lpstr>I. Agrár-környezetgazdálkodási kifizetés I. II. – 2015, 2016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>KD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 aktuális kertészeti pályázatok</dc:title>
  <dc:creator>Balogh Attila</dc:creator>
  <cp:lastModifiedBy>user</cp:lastModifiedBy>
  <cp:revision>764</cp:revision>
  <cp:lastPrinted>2017-08-10T13:41:51Z</cp:lastPrinted>
  <dcterms:created xsi:type="dcterms:W3CDTF">2017-01-24T15:08:43Z</dcterms:created>
  <dcterms:modified xsi:type="dcterms:W3CDTF">2018-02-12T10:39:47Z</dcterms:modified>
</cp:coreProperties>
</file>